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BA_127D2269.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26"/>
  </p:notesMasterIdLst>
  <p:handoutMasterIdLst>
    <p:handoutMasterId r:id="rId27"/>
  </p:handoutMasterIdLst>
  <p:sldIdLst>
    <p:sldId id="256" r:id="rId5"/>
    <p:sldId id="437" r:id="rId6"/>
    <p:sldId id="347" r:id="rId7"/>
    <p:sldId id="451" r:id="rId8"/>
    <p:sldId id="426" r:id="rId9"/>
    <p:sldId id="454" r:id="rId10"/>
    <p:sldId id="400" r:id="rId11"/>
    <p:sldId id="404" r:id="rId12"/>
    <p:sldId id="435" r:id="rId13"/>
    <p:sldId id="329" r:id="rId14"/>
    <p:sldId id="352" r:id="rId15"/>
    <p:sldId id="448" r:id="rId16"/>
    <p:sldId id="408" r:id="rId17"/>
    <p:sldId id="414" r:id="rId18"/>
    <p:sldId id="429" r:id="rId19"/>
    <p:sldId id="444" r:id="rId20"/>
    <p:sldId id="440" r:id="rId21"/>
    <p:sldId id="326" r:id="rId22"/>
    <p:sldId id="442" r:id="rId23"/>
    <p:sldId id="271" r:id="rId24"/>
    <p:sldId id="340"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521415D9-36F7-43E2-AB2F-B90AF26B5E84}">
      <p14:sectionLst xmlns:p14="http://schemas.microsoft.com/office/powerpoint/2010/main">
        <p14:section name="Default Section" id="{461D4B26-9375-4861-AB3A-A4BA56B088BC}">
          <p14:sldIdLst>
            <p14:sldId id="256"/>
            <p14:sldId id="437"/>
            <p14:sldId id="347"/>
            <p14:sldId id="451"/>
            <p14:sldId id="426"/>
            <p14:sldId id="454"/>
            <p14:sldId id="400"/>
            <p14:sldId id="404"/>
            <p14:sldId id="435"/>
            <p14:sldId id="329"/>
            <p14:sldId id="352"/>
            <p14:sldId id="448"/>
            <p14:sldId id="408"/>
            <p14:sldId id="414"/>
            <p14:sldId id="429"/>
            <p14:sldId id="444"/>
            <p14:sldId id="440"/>
            <p14:sldId id="326"/>
            <p14:sldId id="442"/>
            <p14:sldId id="271"/>
            <p14:sldId id="3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45B214-AA3A-394D-503C-6B42209B9370}" name="Khan Rana" initials="KR" userId="S::rkhan17@schools.nyc.gov::13fbfa55-468c-4d56-ba88-010fcc995570" providerId="AD"/>
  <p188:author id="{082B2B18-C3E1-17AC-8248-66988E9C1BD2}" name="Khan Rana" initials="KR" userId="Khan Rana" providerId="None"/>
  <p188:author id="{2D55BE34-7AC2-E3FF-5F11-5E16F5077AC6}" name="Schanback Benjamin" initials="SB" userId="S::bschanback@schools.nyc.gov::996e9af8-659d-4944-9b75-a77b59aa71ef" providerId="AD"/>
  <p188:author id="{68CD1E35-5CC8-823F-9805-EE54EBCD1E99}" name="Schanback Benjamin" initials="SB" userId="S::BSchanback@schools.nyc.gov::996e9af8-659d-4944-9b75-a77b59aa71ef" providerId="AD"/>
  <p188:author id="{D4730745-0AA8-F5B6-DA20-32741A80C29C}" name="Jeff Minck" initials="JLM" userId="Jeff Minck" providerId="None"/>
  <p188:author id="{CECB2F59-7EDD-4E78-2416-D07231900B63}" name="Gehant Erin" initials="GE" userId="S::egehant2@schools.nyc.gov::67dbbd5f-1023-439c-aaa3-7ea20ca889f8" providerId="AD"/>
  <p188:author id="{4A42CB7F-645A-3D08-9850-68F9D5EC6DBC}" name="Tresca Tatiana" initials="TT" userId="S::ttresca@schools.nyc.gov::63471962-1551-4cdd-9d76-b4d5073cd879" providerId="AD"/>
  <p188:author id="{AE1BEAA4-BA65-984F-222F-7D447444DC57}" name="Vadehra Emma" initials="VE" userId="S::evadehra@schools.nyc.gov::a309d292-29b9-4625-bdb8-da9e159ee094" providerId="AD"/>
  <p188:author id="{1E41EBD6-AD9D-CC2B-5FC5-6F42EAC2B168}" name="Khan Rana" initials="KR" userId="S::RKhan17@schools.nyc.gov::13fbfa55-468c-4d56-ba88-010fcc995570" providerId="AD"/>
  <p188:author id="{8AB236F1-F79C-254E-A072-A1536AF6DD47}" name="Wilson Karma" initials="WK" userId="S::KWilson15@schools.nyc.gov::09e2cb26-d89e-419d-a81a-8fc8fc06f1a0" providerId="AD"/>
  <p188:author id="{958B7AF8-5730-B97E-8592-B51ADB7C72E1}" name="Tresca Tatiana" initials="TT" userId="S::TTresca@schools.nyc.gov::63471962-1551-4cdd-9d76-b4d5073cd8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DD2FE"/>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9777" autoAdjust="0"/>
  </p:normalViewPr>
  <p:slideViewPr>
    <p:cSldViewPr snapToGrid="0">
      <p:cViewPr varScale="1">
        <p:scale>
          <a:sx n="99" d="100"/>
          <a:sy n="99" d="100"/>
        </p:scale>
        <p:origin x="1866" y="7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oleObject" Target="file:///\\52CCIFS02\DIVBOR$\Pool\FSG\FY24\PEP\Allocation%20Formulas\CEC\deck\District%20specific%20presentations\FY23%20Transparency%20with%20links%20latest%20no%20fringe%20by%20district%20for%20CEC%20deck_District_char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516025621933635E-2"/>
          <c:y val="3.5993801109344983E-2"/>
          <c:w val="0.92449244076981785"/>
          <c:h val="0.84413835640968393"/>
        </c:manualLayout>
      </c:layout>
      <c:pieChart>
        <c:varyColors val="1"/>
        <c:ser>
          <c:idx val="0"/>
          <c:order val="0"/>
          <c:tx>
            <c:strRef>
              <c:f>Sheet1!$B$1</c:f>
              <c:strCache>
                <c:ptCount val="1"/>
                <c:pt idx="0">
                  <c:v>Column2</c:v>
                </c:pt>
              </c:strCache>
            </c:strRef>
          </c:tx>
          <c:dPt>
            <c:idx val="0"/>
            <c:bubble3D val="0"/>
            <c:spPr>
              <a:solidFill>
                <a:schemeClr val="tx2">
                  <a:lumMod val="40000"/>
                  <a:lumOff val="60000"/>
                </a:schemeClr>
              </a:solidFill>
              <a:ln>
                <a:noFill/>
              </a:ln>
              <a:effectLst/>
            </c:spPr>
            <c:extLst>
              <c:ext xmlns:c16="http://schemas.microsoft.com/office/drawing/2014/chart" uri="{C3380CC4-5D6E-409C-BE32-E72D297353CC}">
                <c16:uniqueId val="{00000001-D30B-4FD7-9488-4C945BC31632}"/>
              </c:ext>
            </c:extLst>
          </c:dPt>
          <c:dPt>
            <c:idx val="1"/>
            <c:bubble3D val="0"/>
            <c:spPr>
              <a:solidFill>
                <a:schemeClr val="accent6">
                  <a:lumMod val="60000"/>
                  <a:lumOff val="40000"/>
                </a:schemeClr>
              </a:solidFill>
              <a:ln>
                <a:noFill/>
              </a:ln>
              <a:effectLst/>
            </c:spPr>
            <c:extLst>
              <c:ext xmlns:c16="http://schemas.microsoft.com/office/drawing/2014/chart" uri="{C3380CC4-5D6E-409C-BE32-E72D297353CC}">
                <c16:uniqueId val="{00000003-D30B-4FD7-9488-4C945BC31632}"/>
              </c:ext>
            </c:extLst>
          </c:dPt>
          <c:dPt>
            <c:idx val="2"/>
            <c:bubble3D val="0"/>
            <c:spPr>
              <a:solidFill>
                <a:schemeClr val="accent1">
                  <a:lumMod val="40000"/>
                  <a:lumOff val="60000"/>
                </a:schemeClr>
              </a:solidFill>
              <a:ln>
                <a:noFill/>
              </a:ln>
              <a:effectLst/>
            </c:spPr>
            <c:extLst>
              <c:ext xmlns:c16="http://schemas.microsoft.com/office/drawing/2014/chart" uri="{C3380CC4-5D6E-409C-BE32-E72D297353CC}">
                <c16:uniqueId val="{00000005-D30B-4FD7-9488-4C945BC31632}"/>
              </c:ext>
            </c:extLst>
          </c:dPt>
          <c:dPt>
            <c:idx val="3"/>
            <c:bubble3D val="0"/>
            <c:spPr>
              <a:solidFill>
                <a:schemeClr val="accent5">
                  <a:lumMod val="90000"/>
                </a:schemeClr>
              </a:solidFill>
              <a:ln>
                <a:noFill/>
              </a:ln>
              <a:effectLst/>
            </c:spPr>
            <c:extLst>
              <c:ext xmlns:c16="http://schemas.microsoft.com/office/drawing/2014/chart" uri="{C3380CC4-5D6E-409C-BE32-E72D297353CC}">
                <c16:uniqueId val="{00000007-D30B-4FD7-9488-4C945BC31632}"/>
              </c:ext>
            </c:extLst>
          </c:dPt>
          <c:dPt>
            <c:idx val="4"/>
            <c:bubble3D val="0"/>
            <c:spPr>
              <a:solidFill>
                <a:schemeClr val="tx1">
                  <a:lumMod val="75000"/>
                </a:schemeClr>
              </a:solidFill>
              <a:ln>
                <a:noFill/>
              </a:ln>
              <a:effectLst/>
            </c:spPr>
            <c:extLst>
              <c:ext xmlns:c16="http://schemas.microsoft.com/office/drawing/2014/chart" uri="{C3380CC4-5D6E-409C-BE32-E72D297353CC}">
                <c16:uniqueId val="{00000009-D30B-4FD7-9488-4C945BC31632}"/>
              </c:ext>
            </c:extLst>
          </c:dPt>
          <c:dPt>
            <c:idx val="5"/>
            <c:bubble3D val="0"/>
            <c:spPr>
              <a:solidFill>
                <a:schemeClr val="tx2">
                  <a:lumMod val="40000"/>
                  <a:lumOff val="60000"/>
                </a:schemeClr>
              </a:solidFill>
              <a:ln>
                <a:noFill/>
              </a:ln>
              <a:effectLst/>
            </c:spPr>
            <c:extLst>
              <c:ext xmlns:c16="http://schemas.microsoft.com/office/drawing/2014/chart" uri="{C3380CC4-5D6E-409C-BE32-E72D297353CC}">
                <c16:uniqueId val="{0000000B-D30B-4FD7-9488-4C945BC31632}"/>
              </c:ext>
            </c:extLst>
          </c:dPt>
          <c:dPt>
            <c:idx val="6"/>
            <c:bubble3D val="0"/>
            <c:spPr>
              <a:solidFill>
                <a:schemeClr val="accent1">
                  <a:lumMod val="60000"/>
                </a:schemeClr>
              </a:solidFill>
              <a:ln>
                <a:noFill/>
              </a:ln>
              <a:effectLst/>
            </c:spPr>
            <c:extLst>
              <c:ext xmlns:c16="http://schemas.microsoft.com/office/drawing/2014/chart" uri="{C3380CC4-5D6E-409C-BE32-E72D297353CC}">
                <c16:uniqueId val="{0000000D-D30B-4FD7-9488-4C945BC31632}"/>
              </c:ext>
            </c:extLst>
          </c:dPt>
          <c:dPt>
            <c:idx val="7"/>
            <c:bubble3D val="0"/>
            <c:spPr>
              <a:solidFill>
                <a:schemeClr val="accent2">
                  <a:lumMod val="60000"/>
                </a:schemeClr>
              </a:solidFill>
              <a:ln>
                <a:noFill/>
              </a:ln>
              <a:effectLst/>
            </c:spPr>
            <c:extLst>
              <c:ext xmlns:c16="http://schemas.microsoft.com/office/drawing/2014/chart" uri="{C3380CC4-5D6E-409C-BE32-E72D297353CC}">
                <c16:uniqueId val="{0000000F-D30B-4FD7-9488-4C945BC31632}"/>
              </c:ext>
            </c:extLst>
          </c:dPt>
          <c:dPt>
            <c:idx val="8"/>
            <c:bubble3D val="0"/>
            <c:spPr>
              <a:solidFill>
                <a:schemeClr val="accent3">
                  <a:lumMod val="60000"/>
                </a:schemeClr>
              </a:solidFill>
              <a:ln>
                <a:noFill/>
              </a:ln>
              <a:effectLst/>
            </c:spPr>
            <c:extLst>
              <c:ext xmlns:c16="http://schemas.microsoft.com/office/drawing/2014/chart" uri="{C3380CC4-5D6E-409C-BE32-E72D297353CC}">
                <c16:uniqueId val="{00000011-D30B-4FD7-9488-4C945BC31632}"/>
              </c:ext>
            </c:extLst>
          </c:dPt>
          <c:dPt>
            <c:idx val="9"/>
            <c:bubble3D val="0"/>
            <c:spPr>
              <a:solidFill>
                <a:schemeClr val="accent4">
                  <a:lumMod val="60000"/>
                </a:schemeClr>
              </a:solidFill>
              <a:ln>
                <a:noFill/>
              </a:ln>
              <a:effectLst/>
            </c:spPr>
            <c:extLst>
              <c:ext xmlns:c16="http://schemas.microsoft.com/office/drawing/2014/chart" uri="{C3380CC4-5D6E-409C-BE32-E72D297353CC}">
                <c16:uniqueId val="{00000013-D30B-4FD7-9488-4C945BC31632}"/>
              </c:ext>
            </c:extLst>
          </c:dPt>
          <c:dPt>
            <c:idx val="10"/>
            <c:bubble3D val="0"/>
            <c:spPr>
              <a:solidFill>
                <a:schemeClr val="accent5">
                  <a:lumMod val="60000"/>
                </a:schemeClr>
              </a:solidFill>
              <a:ln>
                <a:noFill/>
              </a:ln>
              <a:effectLst/>
            </c:spPr>
            <c:extLst>
              <c:ext xmlns:c16="http://schemas.microsoft.com/office/drawing/2014/chart" uri="{C3380CC4-5D6E-409C-BE32-E72D297353CC}">
                <c16:uniqueId val="{00000015-D30B-4FD7-9488-4C945BC31632}"/>
              </c:ext>
            </c:extLst>
          </c:dPt>
          <c:cat>
            <c:strRef>
              <c:f>Sheet1!$A$2:$A$6</c:f>
              <c:strCache>
                <c:ptCount val="5"/>
                <c:pt idx="0">
                  <c:v>City</c:v>
                </c:pt>
                <c:pt idx="1">
                  <c:v>State</c:v>
                </c:pt>
                <c:pt idx="2">
                  <c:v>Federal</c:v>
                </c:pt>
                <c:pt idx="3">
                  <c:v>Federal Stimulus</c:v>
                </c:pt>
                <c:pt idx="4">
                  <c:v>All Other</c:v>
                </c:pt>
              </c:strCache>
            </c:strRef>
          </c:cat>
          <c:val>
            <c:numRef>
              <c:f>Sheet1!$B$2:$B$6</c:f>
              <c:numCache>
                <c:formatCode>"$"#,##0.0</c:formatCode>
                <c:ptCount val="5"/>
                <c:pt idx="0">
                  <c:v>20.176000000000002</c:v>
                </c:pt>
                <c:pt idx="1">
                  <c:v>13.452999999999999</c:v>
                </c:pt>
                <c:pt idx="2">
                  <c:v>1.7769999999999999</c:v>
                </c:pt>
                <c:pt idx="3">
                  <c:v>2.0739999999999998</c:v>
                </c:pt>
                <c:pt idx="4">
                  <c:v>0.16300000000000001</c:v>
                </c:pt>
              </c:numCache>
            </c:numRef>
          </c:val>
          <c:extLst>
            <c:ext xmlns:c16="http://schemas.microsoft.com/office/drawing/2014/chart" uri="{C3380CC4-5D6E-409C-BE32-E72D297353CC}">
              <c16:uniqueId val="{00000016-D30B-4FD7-9488-4C945BC31632}"/>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516025621933635E-2"/>
          <c:y val="3.5993801109344983E-2"/>
          <c:w val="0.92449244076981785"/>
          <c:h val="0.84413835640968393"/>
        </c:manualLayout>
      </c:layout>
      <c:pieChart>
        <c:varyColors val="1"/>
        <c:ser>
          <c:idx val="0"/>
          <c:order val="0"/>
          <c:tx>
            <c:strRef>
              <c:f>Sheet1!$B$1</c:f>
              <c:strCache>
                <c:ptCount val="1"/>
                <c:pt idx="0">
                  <c:v>Column2</c:v>
                </c:pt>
              </c:strCache>
            </c:strRef>
          </c:tx>
          <c:dPt>
            <c:idx val="0"/>
            <c:bubble3D val="0"/>
            <c:spPr>
              <a:solidFill>
                <a:schemeClr val="accent1"/>
              </a:solidFill>
              <a:ln>
                <a:noFill/>
              </a:ln>
              <a:effectLst/>
            </c:spPr>
            <c:extLst>
              <c:ext xmlns:c16="http://schemas.microsoft.com/office/drawing/2014/chart" uri="{C3380CC4-5D6E-409C-BE32-E72D297353CC}">
                <c16:uniqueId val="{00000014-F620-45D0-AD19-25AB30F40A88}"/>
              </c:ext>
            </c:extLst>
          </c:dPt>
          <c:dPt>
            <c:idx val="1"/>
            <c:bubble3D val="0"/>
            <c:spPr>
              <a:solidFill>
                <a:schemeClr val="accent2"/>
              </a:solidFill>
              <a:ln>
                <a:noFill/>
              </a:ln>
              <a:effectLst/>
            </c:spPr>
            <c:extLst>
              <c:ext xmlns:c16="http://schemas.microsoft.com/office/drawing/2014/chart" uri="{C3380CC4-5D6E-409C-BE32-E72D297353CC}">
                <c16:uniqueId val="{00000001-F620-45D0-AD19-25AB30F40A88}"/>
              </c:ext>
            </c:extLst>
          </c:dPt>
          <c:dPt>
            <c:idx val="2"/>
            <c:bubble3D val="0"/>
            <c:spPr>
              <a:solidFill>
                <a:schemeClr val="bg2"/>
              </a:solidFill>
              <a:ln>
                <a:noFill/>
              </a:ln>
              <a:effectLst/>
            </c:spPr>
            <c:extLst>
              <c:ext xmlns:c16="http://schemas.microsoft.com/office/drawing/2014/chart" uri="{C3380CC4-5D6E-409C-BE32-E72D297353CC}">
                <c16:uniqueId val="{00000003-F620-45D0-AD19-25AB30F40A88}"/>
              </c:ext>
            </c:extLst>
          </c:dPt>
          <c:dPt>
            <c:idx val="3"/>
            <c:bubble3D val="0"/>
            <c:spPr>
              <a:solidFill>
                <a:schemeClr val="accent4">
                  <a:lumMod val="40000"/>
                  <a:lumOff val="60000"/>
                </a:schemeClr>
              </a:solidFill>
              <a:ln>
                <a:noFill/>
              </a:ln>
              <a:effectLst/>
            </c:spPr>
            <c:extLst>
              <c:ext xmlns:c16="http://schemas.microsoft.com/office/drawing/2014/chart" uri="{C3380CC4-5D6E-409C-BE32-E72D297353CC}">
                <c16:uniqueId val="{00000005-F620-45D0-AD19-25AB30F40A88}"/>
              </c:ext>
            </c:extLst>
          </c:dPt>
          <c:dPt>
            <c:idx val="4"/>
            <c:bubble3D val="0"/>
            <c:spPr>
              <a:solidFill>
                <a:schemeClr val="tx1"/>
              </a:solidFill>
              <a:ln>
                <a:noFill/>
              </a:ln>
              <a:effectLst/>
            </c:spPr>
            <c:extLst>
              <c:ext xmlns:c16="http://schemas.microsoft.com/office/drawing/2014/chart" uri="{C3380CC4-5D6E-409C-BE32-E72D297353CC}">
                <c16:uniqueId val="{00000007-F620-45D0-AD19-25AB30F40A88}"/>
              </c:ext>
            </c:extLst>
          </c:dPt>
          <c:dPt>
            <c:idx val="5"/>
            <c:bubble3D val="0"/>
            <c:spPr>
              <a:solidFill>
                <a:srgbClr val="7030A0"/>
              </a:solidFill>
              <a:ln>
                <a:noFill/>
              </a:ln>
              <a:effectLst/>
            </c:spPr>
            <c:extLst>
              <c:ext xmlns:c16="http://schemas.microsoft.com/office/drawing/2014/chart" uri="{C3380CC4-5D6E-409C-BE32-E72D297353CC}">
                <c16:uniqueId val="{00000009-F620-45D0-AD19-25AB30F40A88}"/>
              </c:ext>
            </c:extLst>
          </c:dPt>
          <c:dPt>
            <c:idx val="6"/>
            <c:bubble3D val="0"/>
            <c:spPr>
              <a:solidFill>
                <a:schemeClr val="accent6">
                  <a:lumMod val="75000"/>
                </a:schemeClr>
              </a:solidFill>
              <a:ln>
                <a:noFill/>
              </a:ln>
              <a:effectLst/>
            </c:spPr>
            <c:extLst>
              <c:ext xmlns:c16="http://schemas.microsoft.com/office/drawing/2014/chart" uri="{C3380CC4-5D6E-409C-BE32-E72D297353CC}">
                <c16:uniqueId val="{0000000B-F620-45D0-AD19-25AB30F40A88}"/>
              </c:ext>
            </c:extLst>
          </c:dPt>
          <c:dPt>
            <c:idx val="7"/>
            <c:bubble3D val="0"/>
            <c:spPr>
              <a:solidFill>
                <a:schemeClr val="tx2">
                  <a:lumMod val="40000"/>
                  <a:lumOff val="60000"/>
                </a:schemeClr>
              </a:solidFill>
              <a:ln>
                <a:noFill/>
              </a:ln>
              <a:effectLst/>
            </c:spPr>
            <c:extLst>
              <c:ext xmlns:c16="http://schemas.microsoft.com/office/drawing/2014/chart" uri="{C3380CC4-5D6E-409C-BE32-E72D297353CC}">
                <c16:uniqueId val="{0000000D-F620-45D0-AD19-25AB30F40A88}"/>
              </c:ext>
            </c:extLst>
          </c:dPt>
          <c:dPt>
            <c:idx val="8"/>
            <c:bubble3D val="0"/>
            <c:spPr>
              <a:solidFill>
                <a:schemeClr val="accent3">
                  <a:lumMod val="60000"/>
                </a:schemeClr>
              </a:solidFill>
              <a:ln>
                <a:noFill/>
              </a:ln>
              <a:effectLst/>
            </c:spPr>
            <c:extLst>
              <c:ext xmlns:c16="http://schemas.microsoft.com/office/drawing/2014/chart" uri="{C3380CC4-5D6E-409C-BE32-E72D297353CC}">
                <c16:uniqueId val="{0000000F-F620-45D0-AD19-25AB30F40A88}"/>
              </c:ext>
            </c:extLst>
          </c:dPt>
          <c:dPt>
            <c:idx val="9"/>
            <c:bubble3D val="0"/>
            <c:spPr>
              <a:solidFill>
                <a:schemeClr val="accent4">
                  <a:lumMod val="60000"/>
                </a:schemeClr>
              </a:solidFill>
              <a:ln>
                <a:noFill/>
              </a:ln>
              <a:effectLst/>
            </c:spPr>
            <c:extLst>
              <c:ext xmlns:c16="http://schemas.microsoft.com/office/drawing/2014/chart" uri="{C3380CC4-5D6E-409C-BE32-E72D297353CC}">
                <c16:uniqueId val="{00000011-F620-45D0-AD19-25AB30F40A88}"/>
              </c:ext>
            </c:extLst>
          </c:dPt>
          <c:dPt>
            <c:idx val="10"/>
            <c:bubble3D val="0"/>
            <c:spPr>
              <a:solidFill>
                <a:schemeClr val="accent5">
                  <a:lumMod val="60000"/>
                </a:schemeClr>
              </a:solidFill>
              <a:ln>
                <a:noFill/>
              </a:ln>
              <a:effectLst/>
            </c:spPr>
            <c:extLst>
              <c:ext xmlns:c16="http://schemas.microsoft.com/office/drawing/2014/chart" uri="{C3380CC4-5D6E-409C-BE32-E72D297353CC}">
                <c16:uniqueId val="{00000013-F620-45D0-AD19-25AB30F40A88}"/>
              </c:ext>
            </c:extLst>
          </c:dPt>
          <c:cat>
            <c:strRef>
              <c:f>Sheet1!$A$2:$A$9</c:f>
              <c:strCache>
                <c:ptCount val="8"/>
                <c:pt idx="0">
                  <c:v>K-12 Schools &amp; Instruction</c:v>
                </c:pt>
                <c:pt idx="1">
                  <c:v>Early Childhood</c:v>
                </c:pt>
                <c:pt idx="2">
                  <c:v>Fringe/Pension/Debt</c:v>
                </c:pt>
                <c:pt idx="3">
                  <c:v>Charters</c:v>
                </c:pt>
                <c:pt idx="4">
                  <c:v>NPS</c:v>
                </c:pt>
                <c:pt idx="5">
                  <c:v>Administration</c:v>
                </c:pt>
                <c:pt idx="6">
                  <c:v>Superintendents</c:v>
                </c:pt>
                <c:pt idx="7">
                  <c:v>Operations and Administration</c:v>
                </c:pt>
              </c:strCache>
            </c:strRef>
          </c:cat>
          <c:val>
            <c:numRef>
              <c:f>Sheet1!$B$2:$B$9</c:f>
              <c:numCache>
                <c:formatCode>"$"#,##0.00</c:formatCode>
                <c:ptCount val="8"/>
                <c:pt idx="0">
                  <c:v>15.151000000000002</c:v>
                </c:pt>
                <c:pt idx="1">
                  <c:v>2.169</c:v>
                </c:pt>
                <c:pt idx="2">
                  <c:v>10.491</c:v>
                </c:pt>
                <c:pt idx="3" formatCode="&quot;$&quot;#,##0.0">
                  <c:v>2.9580000000000002</c:v>
                </c:pt>
                <c:pt idx="4" formatCode="&quot;$&quot;#,##0.0">
                  <c:v>1.9550000000000001</c:v>
                </c:pt>
                <c:pt idx="5" formatCode="&quot;$&quot;#,##0.0">
                  <c:v>0.30199999999999999</c:v>
                </c:pt>
                <c:pt idx="6">
                  <c:v>0.28999999999999998</c:v>
                </c:pt>
                <c:pt idx="7" formatCode="&quot;$&quot;#,##0.0">
                  <c:v>4.32</c:v>
                </c:pt>
              </c:numCache>
            </c:numRef>
          </c:val>
          <c:extLst>
            <c:ext xmlns:c16="http://schemas.microsoft.com/office/drawing/2014/chart" uri="{C3380CC4-5D6E-409C-BE32-E72D297353CC}">
              <c16:uniqueId val="{00000015-F620-45D0-AD19-25AB30F40A88}"/>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'District Slide for CEC Deck'!$L$31</c:f>
          <c:strCache>
            <c:ptCount val="1"/>
            <c:pt idx="0">
              <c:v>District 28 Overall Budget Total: $390 million</c:v>
            </c:pt>
          </c:strCache>
        </c:strRef>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553814070188015"/>
          <c:y val="0.17202282295206558"/>
          <c:w val="0.83858320570888589"/>
          <c:h val="0.68725894475883298"/>
        </c:manualLayout>
      </c:layout>
      <c:pie3D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8506-4307-A7A1-4B52317BB136}"/>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8506-4307-A7A1-4B52317BB136}"/>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8506-4307-A7A1-4B52317BB136}"/>
              </c:ext>
            </c:extLst>
          </c:dPt>
          <c:dLbls>
            <c:dLbl>
              <c:idx val="0"/>
              <c:layout>
                <c:manualLayout>
                  <c:x val="-1.9316171918276906E-2"/>
                  <c:y val="-0.43931805167523191"/>
                </c:manualLayout>
              </c:layout>
              <c:tx>
                <c:rich>
                  <a:bodyPr/>
                  <a:lstStyle/>
                  <a:p>
                    <a:fld id="{63AE86BA-8F21-4768-BEEA-535118873CAB}" type="CELLRANGE">
                      <a:rPr lang="en-US" smtClean="0"/>
                      <a:pPr/>
                      <a:t>[CELLRANGE]</a:t>
                    </a:fld>
                    <a:r>
                      <a:rPr lang="en-US" baseline="0" dirty="0"/>
                      <a:t>- </a:t>
                    </a:r>
                    <a:fld id="{122FA7E1-3E1E-42AA-BDD2-984392E86F83}" type="PERCENTAGE">
                      <a:rPr lang="en-US" baseline="0"/>
                      <a:pPr/>
                      <a:t>[PERCENTAGE]</a:t>
                    </a:fld>
                    <a:endParaRPr lang="en-US" baseline="0" dirty="0"/>
                  </a:p>
                </c:rich>
              </c:tx>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506-4307-A7A1-4B52317BB136}"/>
                </c:ext>
              </c:extLst>
            </c:dLbl>
            <c:dLbl>
              <c:idx val="1"/>
              <c:layout>
                <c:manualLayout>
                  <c:x val="0"/>
                  <c:y val="-0.15859163091261586"/>
                </c:manualLayout>
              </c:layout>
              <c:tx>
                <c:rich>
                  <a:bodyPr/>
                  <a:lstStyle/>
                  <a:p>
                    <a:fld id="{F2C986D0-BCC1-488A-A7E4-D5F1263A2C2A}" type="CELLRANGE">
                      <a:rPr lang="en-US" smtClean="0"/>
                      <a:pPr/>
                      <a:t>[CELLRANGE]</a:t>
                    </a:fld>
                    <a:r>
                      <a:rPr lang="en-US" baseline="0" dirty="0"/>
                      <a:t>- </a:t>
                    </a:r>
                    <a:fld id="{353B1D13-A8AE-40D6-9DFD-8E1FF52BB3D1}" type="PERCENTAGE">
                      <a:rPr lang="en-US" baseline="0"/>
                      <a:pPr/>
                      <a:t>[PERCENTAGE]</a:t>
                    </a:fld>
                    <a:endParaRPr lang="en-US" baseline="0" dirty="0"/>
                  </a:p>
                </c:rich>
              </c:tx>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506-4307-A7A1-4B52317BB136}"/>
                </c:ext>
              </c:extLst>
            </c:dLbl>
            <c:dLbl>
              <c:idx val="2"/>
              <c:layout>
                <c:manualLayout>
                  <c:x val="3.9302160383199163E-2"/>
                  <c:y val="-9.3786633042344317E-3"/>
                </c:manualLayout>
              </c:layout>
              <c:tx>
                <c:rich>
                  <a:bodyPr/>
                  <a:lstStyle/>
                  <a:p>
                    <a:fld id="{3D03C1E9-5445-4935-A5E0-F03686935523}" type="CELLRANGE">
                      <a:rPr lang="en-US" smtClean="0"/>
                      <a:pPr/>
                      <a:t>[CELLRANGE]</a:t>
                    </a:fld>
                    <a:r>
                      <a:rPr lang="en-US" baseline="0" dirty="0"/>
                      <a:t>- </a:t>
                    </a:r>
                    <a:fld id="{27F5068B-C42A-4167-A806-5DF4C54FB94E}" type="PERCENTAGE">
                      <a:rPr lang="en-US" baseline="0"/>
                      <a:pPr/>
                      <a:t>[PERCENTAGE]</a:t>
                    </a:fld>
                    <a:endParaRPr lang="en-US" baseline="0" dirty="0"/>
                  </a:p>
                </c:rich>
              </c:tx>
              <c:showLegendKey val="0"/>
              <c:showVal val="0"/>
              <c:showCatName val="0"/>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8506-4307-A7A1-4B52317BB136}"/>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howDataLabelsRange val="1"/>
              </c:ext>
            </c:extLst>
          </c:dLbls>
          <c:cat>
            <c:strRef>
              <c:f>'District Slide for CEC Deck'!$E$3:$G$3</c:f>
              <c:strCache>
                <c:ptCount val="3"/>
                <c:pt idx="0">
                  <c:v>FSF</c:v>
                </c:pt>
                <c:pt idx="1">
                  <c:v>Federal</c:v>
                </c:pt>
                <c:pt idx="2">
                  <c:v>Other State and Local</c:v>
                </c:pt>
              </c:strCache>
            </c:strRef>
          </c:cat>
          <c:val>
            <c:numRef>
              <c:f>'District Slide for CEC Deck'!$E$31:$G$31</c:f>
              <c:numCache>
                <c:formatCode>"$"#,##0</c:formatCode>
                <c:ptCount val="3"/>
                <c:pt idx="0">
                  <c:v>266214598.21256524</c:v>
                </c:pt>
                <c:pt idx="1">
                  <c:v>40680067.528499991</c:v>
                </c:pt>
                <c:pt idx="2">
                  <c:v>83547959.787434787</c:v>
                </c:pt>
              </c:numCache>
            </c:numRef>
          </c:val>
          <c:extLst>
            <c:ext xmlns:c15="http://schemas.microsoft.com/office/drawing/2012/chart" uri="{02D57815-91ED-43cb-92C2-25804820EDAC}">
              <c15:datalabelsRange>
                <c15:f>'District Slide for CEC Deck'!$I$31:$K$31</c15:f>
                <c15:dlblRangeCache>
                  <c:ptCount val="3"/>
                  <c:pt idx="0">
                    <c:v>$266.2 million</c:v>
                  </c:pt>
                  <c:pt idx="1">
                    <c:v>$40.7 million</c:v>
                  </c:pt>
                  <c:pt idx="2">
                    <c:v>$83.5 million</c:v>
                  </c:pt>
                </c15:dlblRangeCache>
              </c15:datalabelsRange>
            </c:ext>
            <c:ext xmlns:c16="http://schemas.microsoft.com/office/drawing/2014/chart" uri="{C3380CC4-5D6E-409C-BE32-E72D297353CC}">
              <c16:uniqueId val="{00000006-8506-4307-A7A1-4B52317BB136}"/>
            </c:ext>
          </c:extLst>
        </c:ser>
        <c:dLbls>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omments/modernComment_1BA_127D2269.xml><?xml version="1.0" encoding="utf-8"?>
<p188:cmLst xmlns:a="http://schemas.openxmlformats.org/drawingml/2006/main" xmlns:r="http://schemas.openxmlformats.org/officeDocument/2006/relationships" xmlns:p188="http://schemas.microsoft.com/office/powerpoint/2018/8/main">
  <p188:cm id="{8A4283AC-01C3-432E-99AA-370B12F150BC}" authorId="{CECB2F59-7EDD-4E78-2416-D07231900B63}" created="2023-01-18T18:18:33.212">
    <ac:txMkLst xmlns:ac="http://schemas.microsoft.com/office/drawing/2013/main/command">
      <pc:docMk xmlns:pc="http://schemas.microsoft.com/office/powerpoint/2013/main/command"/>
      <pc:sldMk xmlns:pc="http://schemas.microsoft.com/office/powerpoint/2013/main/command" cId="310190697" sldId="442"/>
      <ac:spMk id="5" creationId="{E5D57386-A675-4DBC-B082-143AF78DECAC}"/>
      <ac:txMk cp="69" len="6">
        <ac:context len="155" hash="1782813728"/>
      </ac:txMk>
    </ac:txMkLst>
    <p188:pos x="4701396" y="1164566"/>
    <p188:txBody>
      <a:bodyPr/>
      <a:lstStyle/>
      <a:p>
        <a:r>
          <a:rPr lang="en-US"/>
          <a:t>Add Superintendent Contact Info</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0B5C99C-FDB6-44CD-9702-977A4B28ACA0}" type="datetimeFigureOut">
              <a:rPr lang="en-US" smtClean="0"/>
              <a:t>1/31/2023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4A5EC36-5D57-44A6-B80E-6C79572CE9F5}" type="slidenum">
              <a:rPr lang="en-US" smtClean="0"/>
              <a:t>‹#›</a:t>
            </a:fld>
            <a:endParaRPr lang="en-US"/>
          </a:p>
        </p:txBody>
      </p:sp>
    </p:spTree>
    <p:extLst>
      <p:ext uri="{BB962C8B-B14F-4D97-AF65-F5344CB8AC3E}">
        <p14:creationId xmlns:p14="http://schemas.microsoft.com/office/powerpoint/2010/main" val="4150606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92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0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vl1pPr>
          </a:lstStyle>
          <a:p>
            <a:pPr>
              <a:defRPr/>
            </a:pPr>
            <a:fld id="{763C2830-012E-4B9C-A910-ECCC2F2F61E3}" type="slidenum">
              <a:rPr lang="en-US"/>
              <a:pPr>
                <a:defRPr/>
              </a:pPr>
              <a:t>‹#›</a:t>
            </a:fld>
            <a:endParaRPr lang="en-US"/>
          </a:p>
        </p:txBody>
      </p:sp>
    </p:spTree>
    <p:extLst>
      <p:ext uri="{BB962C8B-B14F-4D97-AF65-F5344CB8AC3E}">
        <p14:creationId xmlns:p14="http://schemas.microsoft.com/office/powerpoint/2010/main" val="31229455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BudgetPublicComments@schools.nyc.gov"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chools.nyc.gov/"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chools.nyc.gov/"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nfohub.nyced.org/reports/financial/financial-data-and-report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5F85C1C6-F127-4389-859B-8B1823D8DCBA}" type="slidenum">
              <a:rPr lang="en-US"/>
              <a:pPr/>
              <a:t>1</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Superintendent kicks off the meeting:</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Welcome to the Annual School Budgets Engagement Sessions.</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I am Superintendent ___, and am happy to be here with our Senior Grants Officer or Senior Grants Officer, Sonny, who supports our schools directly with all matters related to budgets. (opportunity to personalize with a vision for the district, transparency, etc.)</a:t>
            </a:r>
          </a:p>
          <a:p>
            <a:pPr marL="57150" algn="l" rtl="0" fontAlgn="t">
              <a:spcBef>
                <a:spcPts val="0"/>
              </a:spcBef>
              <a:spcAft>
                <a:spcPts val="800"/>
              </a:spcAft>
            </a:pPr>
            <a:endParaRPr lang="en-US" b="0" dirty="0">
              <a:effectLst/>
            </a:endParaRPr>
          </a:p>
          <a:p>
            <a:pPr marL="57150" algn="l" rtl="0" fontAlgn="t">
              <a:spcBef>
                <a:spcPts val="0"/>
              </a:spcBef>
              <a:spcAft>
                <a:spcPts val="0"/>
              </a:spcAft>
            </a:pPr>
            <a:r>
              <a:rPr lang="en-US" sz="1800" b="0" i="0" u="none" strike="noStrike" dirty="0">
                <a:solidFill>
                  <a:srgbClr val="333333"/>
                </a:solidFill>
                <a:effectLst/>
                <a:latin typeface="Calibri" panose="020F0502020204030204" pitchFamily="34" charset="0"/>
              </a:rPr>
              <a:t>Every spring, the Panel for Educational Policy (PEP) votes on the DOE budget-allocation formula for the following fiscal year. In preparation for this event, superintendents and borough based support staff present the DOE’s proposed FSF budget allocations for FY 2024 to all Community and Citywide Education Councils (CCECs).</a:t>
            </a:r>
            <a:endParaRPr lang="en-US" b="0" dirty="0">
              <a:effectLst/>
            </a:endParaRPr>
          </a:p>
          <a:p>
            <a:pPr marL="57150" algn="l" rtl="0" fontAlgn="t">
              <a:spcBef>
                <a:spcPts val="0"/>
              </a:spcBef>
              <a:spcAft>
                <a:spcPts val="0"/>
              </a:spcAft>
            </a:pPr>
            <a:br>
              <a:rPr lang="en-US" b="0" dirty="0">
                <a:effectLst/>
              </a:rPr>
            </a:br>
            <a:endParaRPr lang="en-US" b="0" dirty="0">
              <a:effectLst/>
            </a:endParaRPr>
          </a:p>
          <a:p>
            <a:pPr marL="57150" algn="l" rtl="0" fontAlgn="t">
              <a:spcBef>
                <a:spcPts val="0"/>
              </a:spcBef>
              <a:spcAft>
                <a:spcPts val="0"/>
              </a:spcAft>
            </a:pPr>
            <a:r>
              <a:rPr lang="en-US" sz="1800" b="0" i="0" u="none" strike="noStrike" dirty="0">
                <a:solidFill>
                  <a:srgbClr val="333333"/>
                </a:solidFill>
                <a:effectLst/>
                <a:latin typeface="Calibri" panose="020F0502020204030204" pitchFamily="34" charset="0"/>
              </a:rPr>
              <a:t>The purpose of today's presentation is to review the DOE's budget and allocation formula, review Fair Student Funding and the proposed changes for fiscal year 2024, which aligns with the 2023-2024 school year.</a:t>
            </a:r>
            <a:endParaRPr lang="en-US" b="0" dirty="0">
              <a:effectLst/>
            </a:endParaRPr>
          </a:p>
          <a:p>
            <a:pPr marL="57150" algn="l" rtl="0" fontAlgn="t">
              <a:spcBef>
                <a:spcPts val="0"/>
              </a:spcBef>
              <a:spcAft>
                <a:spcPts val="800"/>
              </a:spcAft>
            </a:pPr>
            <a:br>
              <a:rPr lang="en-US" b="0" dirty="0">
                <a:effectLst/>
              </a:rPr>
            </a:br>
            <a:r>
              <a:rPr lang="en-US" sz="1800" b="0" i="0" u="none" strike="noStrike" dirty="0">
                <a:solidFill>
                  <a:srgbClr val="0E151C"/>
                </a:solidFill>
                <a:effectLst/>
                <a:latin typeface="Calibri" panose="020F0502020204030204" pitchFamily="34" charset="0"/>
              </a:rPr>
              <a:t>This presentation marks a new approach in how NYC Public Schools is conducting community engagement around our school budgets and any proposed changes to the Fair Student Funding Formula. Our goal is to increase our transparency in ensuring that you, as critical community stakeholders, are made aware of how schools are funded and made aware of the resources available to you to better understand your school budgets. </a:t>
            </a:r>
            <a:endParaRPr lang="en-US" b="0" dirty="0">
              <a:effectLst/>
            </a:endParaRPr>
          </a:p>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Our new approach is a change that was one of a few recommendations made by the Fair Student Funding Working Group. Convened in July 2022 at the request of the Chancellor, the FSF Working Group worked over the course of four months, in partnership with national school finance experts and our own Finance team to deeply understand the current Fair Student Funding Formula, look at NYC School demographics and make recommendations for changes to the formula. The Working Group included a wide range of stakeholders, including CEC members, PEP members, union leaders, advocates, parents and elected officials. The Working Group published a report in November 2022 to make recommendations to the Chancellor for changes to the formula, which he considered and determined a few recommendations to move forward with. We will be discussing those changes in this presentation shortly.  </a:t>
            </a:r>
            <a:endParaRPr lang="en-US" b="0" dirty="0">
              <a:effectLst/>
            </a:endParaRPr>
          </a:p>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In addition to recommendations to change the formula, the Working Group also asked that we work intentionally to better engage the community about school budgeting, the Fair Student Funding Formula, and how money to schools is allocated within this formula. This presentation marks a shift in our approach and demonstrates our commitment to the recommendations of the Working Group to focus on our transparency and community engagement.</a:t>
            </a:r>
            <a:endParaRPr lang="en-US" b="0" dirty="0">
              <a:effectLst/>
            </a:endParaRPr>
          </a:p>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I appreciate joining your meeting today and will dive into this presentation. Now, onto the agenda. </a:t>
            </a:r>
            <a:endParaRPr lang="en-US" b="0" dirty="0">
              <a:effectLst/>
            </a:endParaRPr>
          </a:p>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Today, I am going to be discussing three main topics:</a:t>
            </a:r>
          </a:p>
          <a:p>
            <a:pPr marL="57150" algn="l" rtl="0" fontAlgn="t">
              <a:spcBef>
                <a:spcPts val="0"/>
              </a:spcBef>
              <a:spcAft>
                <a:spcPts val="800"/>
              </a:spcAft>
            </a:pPr>
            <a:endParaRPr lang="en-US" b="0" dirty="0">
              <a:effectLst/>
            </a:endParaRPr>
          </a:p>
          <a:p>
            <a:pPr marL="57150" algn="l" rtl="0" fontAlgn="base">
              <a:spcBef>
                <a:spcPts val="0"/>
              </a:spcBef>
              <a:spcAft>
                <a:spcPts val="0"/>
              </a:spcAft>
              <a:buFont typeface="+mj-lt"/>
              <a:buAutoNum type="arabicPeriod"/>
            </a:pPr>
            <a:r>
              <a:rPr lang="en-US" sz="1800" b="0" i="0" u="none" strike="noStrike" dirty="0">
                <a:solidFill>
                  <a:srgbClr val="0E151C"/>
                </a:solidFill>
                <a:effectLst/>
                <a:latin typeface="Calibri" panose="020F0502020204030204" pitchFamily="34" charset="0"/>
              </a:rPr>
              <a:t>sharing an overview of this year’s overall NYC Public Schools budget, </a:t>
            </a:r>
          </a:p>
          <a:p>
            <a:pPr marL="57150" algn="l" rtl="0" fontAlgn="base">
              <a:spcBef>
                <a:spcPts val="0"/>
              </a:spcBef>
              <a:spcAft>
                <a:spcPts val="0"/>
              </a:spcAft>
              <a:buFont typeface="+mj-lt"/>
              <a:buAutoNum type="arabicPeriod"/>
            </a:pPr>
            <a:r>
              <a:rPr lang="en-US" sz="1800" b="0" i="0" u="none" strike="noStrike" dirty="0">
                <a:solidFill>
                  <a:srgbClr val="0E151C"/>
                </a:solidFill>
                <a:effectLst/>
                <a:latin typeface="Calibri" panose="020F0502020204030204" pitchFamily="34" charset="0"/>
              </a:rPr>
              <a:t>providing a detailed explanation of the Fair Student Funding Formula and </a:t>
            </a:r>
          </a:p>
          <a:p>
            <a:pPr marL="57150" algn="l" rtl="0" fontAlgn="base">
              <a:spcBef>
                <a:spcPts val="0"/>
              </a:spcBef>
              <a:spcAft>
                <a:spcPts val="800"/>
              </a:spcAft>
              <a:buFont typeface="+mj-lt"/>
              <a:buAutoNum type="arabicPeriod"/>
            </a:pPr>
            <a:r>
              <a:rPr lang="en-US" sz="1800" b="0" i="0" u="none" strike="noStrike" dirty="0">
                <a:solidFill>
                  <a:srgbClr val="0E151C"/>
                </a:solidFill>
                <a:effectLst/>
                <a:latin typeface="Calibri" panose="020F0502020204030204" pitchFamily="34" charset="0"/>
              </a:rPr>
              <a:t>discussing the proposed changes to the Fair Student Funding Formula for the 23/24 school year. </a:t>
            </a:r>
          </a:p>
          <a:p>
            <a:pPr marL="57150" algn="l" rtl="0" fontAlgn="t">
              <a:spcBef>
                <a:spcPts val="0"/>
              </a:spcBef>
              <a:spcAft>
                <a:spcPts val="0"/>
              </a:spcAft>
            </a:pPr>
            <a:endParaRPr lang="en-US" sz="1800" b="0" i="0" u="none" strike="noStrike" dirty="0">
              <a:solidFill>
                <a:srgbClr val="000000"/>
              </a:solidFill>
              <a:effectLst/>
              <a:latin typeface="Calibri" panose="020F0502020204030204" pitchFamily="34" charset="0"/>
            </a:endParaRPr>
          </a:p>
          <a:p>
            <a:pPr marL="57150" algn="l" rtl="0" fontAlgn="t">
              <a:spcBef>
                <a:spcPts val="0"/>
              </a:spcBef>
              <a:spcAft>
                <a:spcPts val="0"/>
              </a:spcAft>
            </a:pPr>
            <a:r>
              <a:rPr lang="en-US" sz="1800" b="0" i="0" u="none" strike="noStrike" dirty="0">
                <a:solidFill>
                  <a:srgbClr val="000000"/>
                </a:solidFill>
                <a:effectLst/>
                <a:latin typeface="Calibri" panose="020F0502020204030204" pitchFamily="34" charset="0"/>
              </a:rPr>
              <a:t>If you have questions during the presentation, I am going to ask you to direct them to the chat (if in person, hold questions to the end). We will have team members ready to respond to these questions. </a:t>
            </a:r>
          </a:p>
          <a:p>
            <a:pPr marL="57150" algn="l" rtl="0" fontAlgn="t">
              <a:spcBef>
                <a:spcPts val="0"/>
              </a:spcBef>
              <a:spcAft>
                <a:spcPts val="0"/>
              </a:spcAft>
            </a:pPr>
            <a:endParaRPr lang="en-US" sz="1800" b="0" i="0" u="none" strike="noStrike" dirty="0">
              <a:solidFill>
                <a:srgbClr val="000000"/>
              </a:solidFill>
              <a:effectLst/>
              <a:latin typeface="Calibri" panose="020F0502020204030204" pitchFamily="34" charset="0"/>
            </a:endParaRPr>
          </a:p>
          <a:p>
            <a:pPr marL="57150" algn="l" rtl="0" fontAlgn="t">
              <a:spcBef>
                <a:spcPts val="0"/>
              </a:spcBef>
              <a:spcAft>
                <a:spcPts val="0"/>
              </a:spcAft>
            </a:pPr>
            <a:r>
              <a:rPr lang="en-US" sz="1800" b="0" i="0" u="none" strike="noStrike" dirty="0">
                <a:solidFill>
                  <a:srgbClr val="000000"/>
                </a:solidFill>
                <a:effectLst/>
                <a:latin typeface="Calibri" panose="020F0502020204030204" pitchFamily="34" charset="0"/>
              </a:rPr>
              <a:t>Questions that we are not able to answer during the presentation will be collected and shared with the NYC Public School’s team, who will then respond and I will share back with the group. </a:t>
            </a:r>
            <a:endParaRPr lang="en-US" b="0" dirty="0">
              <a:effectLst/>
            </a:endParaRPr>
          </a:p>
          <a:p>
            <a:pPr marL="57150" algn="l" rtl="0" fontAlgn="t">
              <a:spcBef>
                <a:spcPts val="0"/>
              </a:spcBef>
              <a:spcAft>
                <a:spcPts val="0"/>
              </a:spcAft>
            </a:pPr>
            <a:br>
              <a:rPr lang="en-US" b="0" dirty="0">
                <a:effectLst/>
              </a:rPr>
            </a:br>
            <a:r>
              <a:rPr lang="en-US" sz="1800" b="0" i="0" u="none" strike="noStrike" dirty="0">
                <a:solidFill>
                  <a:srgbClr val="000000"/>
                </a:solidFill>
                <a:effectLst/>
                <a:latin typeface="Calibri" panose="020F0502020204030204" pitchFamily="34" charset="0"/>
              </a:rPr>
              <a:t>Additionally, the intention of this session is to collect public comments on our proposed changes. We ask that if you have specific feedback on the proposed changes to the Fair Student Funding Formula that you please feel free to share that feedback with </a:t>
            </a:r>
            <a:r>
              <a:rPr lang="en-US" sz="1800" b="0" i="0" u="sng" strike="noStrike" dirty="0">
                <a:solidFill>
                  <a:srgbClr val="1155CC"/>
                </a:solidFill>
                <a:effectLst/>
                <a:latin typeface="Calibri" panose="020F0502020204030204" pitchFamily="34" charset="0"/>
                <a:hlinkClick r:id="rId3"/>
              </a:rPr>
              <a:t>BudgetPublicComments@schools.nyc.gov</a:t>
            </a:r>
            <a:r>
              <a:rPr lang="en-US" sz="1800" b="0" i="0" u="none" strike="noStrike" dirty="0">
                <a:solidFill>
                  <a:srgbClr val="000000"/>
                </a:solidFill>
                <a:effectLst/>
                <a:latin typeface="Calibri" panose="020F0502020204030204" pitchFamily="34" charset="0"/>
              </a:rPr>
              <a:t>.  </a:t>
            </a:r>
            <a:endParaRPr lang="en-US" b="0" dirty="0">
              <a:effectLst/>
            </a:endParaRPr>
          </a:p>
          <a:p>
            <a:pPr marL="57150" algn="l" rtl="0" fontAlgn="t">
              <a:spcBef>
                <a:spcPts val="0"/>
              </a:spcBef>
              <a:spcAft>
                <a:spcPts val="800"/>
              </a:spcAft>
            </a:pPr>
            <a:br>
              <a:rPr lang="en-US" b="0" dirty="0">
                <a:effectLst/>
              </a:rPr>
            </a:br>
            <a:r>
              <a:rPr lang="en-US" sz="1800" b="0" i="0" u="none" strike="noStrike" dirty="0">
                <a:solidFill>
                  <a:srgbClr val="0E151C"/>
                </a:solidFill>
                <a:effectLst/>
                <a:latin typeface="Calibri" panose="020F0502020204030204" pitchFamily="34" charset="0"/>
              </a:rPr>
              <a:t>Our NYC Public Schools Team will be taking public comments received at this email address into consideration in the coming weeks.</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pPr>
              <a:defRPr/>
            </a:pPr>
            <a:fld id="{763C2830-012E-4B9C-A910-ECCC2F2F61E3}" type="slidenum">
              <a:rPr lang="en-US" smtClean="0"/>
              <a:pPr>
                <a:defRPr/>
              </a:pPr>
              <a:t>2</a:t>
            </a:fld>
            <a:endParaRPr lang="en-US"/>
          </a:p>
        </p:txBody>
      </p:sp>
    </p:spTree>
    <p:extLst>
      <p:ext uri="{BB962C8B-B14F-4D97-AF65-F5344CB8AC3E}">
        <p14:creationId xmlns:p14="http://schemas.microsoft.com/office/powerpoint/2010/main" val="2422977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And one final note about the presentation… </a:t>
            </a:r>
          </a:p>
          <a:p>
            <a:pPr marL="57150" algn="l" rtl="0" fontAlgn="t">
              <a:spcBef>
                <a:spcPts val="0"/>
              </a:spcBef>
              <a:spcAft>
                <a:spcPts val="800"/>
              </a:spcAft>
            </a:pPr>
            <a:endParaRPr lang="en-US" sz="1800" b="0" i="0" u="none" strike="noStrike" dirty="0">
              <a:solidFill>
                <a:srgbClr val="0E151C"/>
              </a:solidFill>
              <a:effectLst/>
              <a:latin typeface="Calibri" panose="020F0502020204030204" pitchFamily="34" charset="0"/>
            </a:endParaRPr>
          </a:p>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While I will be providing an overview of our overall NYC Public Schools’ budget and our district budget, I will not be reviewing our individual school budgets. Those are accessible on our public website.</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This slide shows you the steps to find the school budgets from our homepage. I will give you a minute to use this information to load your school-specific budget, if you are interested. </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&lt;&lt;MODERATOR TO DROP THE FOLLOWING IN THE CHAT: </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E151C"/>
                </a:solidFill>
                <a:effectLst/>
                <a:latin typeface="Calibri" panose="020F0502020204030204" pitchFamily="34" charset="0"/>
              </a:rPr>
              <a:t>“Go to </a:t>
            </a:r>
            <a:r>
              <a:rPr lang="en-US" sz="1800" b="0" i="0" u="sng" strike="noStrike" dirty="0">
                <a:solidFill>
                  <a:srgbClr val="1155CC"/>
                </a:solidFill>
                <a:effectLst/>
                <a:latin typeface="Calibri" panose="020F0502020204030204" pitchFamily="34" charset="0"/>
                <a:hlinkClick r:id="rId3"/>
              </a:rPr>
              <a:t>https://schools.nyc.gov</a:t>
            </a:r>
            <a:r>
              <a:rPr lang="en-US" sz="1800" b="0" i="0" u="none" strike="noStrike" dirty="0">
                <a:solidFill>
                  <a:srgbClr val="0E151C"/>
                </a:solidFill>
                <a:effectLst/>
                <a:latin typeface="Calibri" panose="020F0502020204030204" pitchFamily="34" charset="0"/>
              </a:rPr>
              <a:t> and follow the steps on this slide.”&gt;&gt;</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pPr>
              <a:defRPr/>
            </a:pPr>
            <a:fld id="{763C2830-012E-4B9C-A910-ECCC2F2F61E3}" type="slidenum">
              <a:rPr lang="en-US" smtClean="0"/>
              <a:pPr>
                <a:defRPr/>
              </a:pPr>
              <a:t>3</a:t>
            </a:fld>
            <a:endParaRPr lang="en-US"/>
          </a:p>
        </p:txBody>
      </p:sp>
    </p:spTree>
    <p:extLst>
      <p:ext uri="{BB962C8B-B14F-4D97-AF65-F5344CB8AC3E}">
        <p14:creationId xmlns:p14="http://schemas.microsoft.com/office/powerpoint/2010/main" val="2280250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rtl="0">
              <a:spcBef>
                <a:spcPts val="0"/>
              </a:spcBef>
              <a:spcAft>
                <a:spcPts val="800"/>
              </a:spcAft>
            </a:pPr>
            <a:r>
              <a:rPr lang="en-US" sz="1800" b="0" i="0" u="none" strike="noStrike" dirty="0">
                <a:solidFill>
                  <a:srgbClr val="000000"/>
                </a:solidFill>
                <a:effectLst/>
                <a:latin typeface="Calibri" panose="020F0502020204030204" pitchFamily="34" charset="0"/>
              </a:rPr>
              <a:t>I’m now going to provide an overview of our overall budget and where the funding comes from. </a:t>
            </a:r>
          </a:p>
          <a:p>
            <a:pPr rtl="0">
              <a:spcBef>
                <a:spcPts val="0"/>
              </a:spcBef>
              <a:spcAft>
                <a:spcPts val="800"/>
              </a:spcAft>
            </a:pPr>
            <a:endParaRPr lang="en-US" sz="2400"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Our total budget for the 2022-23 School Year is $37.6 billion, or about $31,000 per student in our system.</a:t>
            </a:r>
          </a:p>
          <a:p>
            <a:pPr rtl="0">
              <a:spcBef>
                <a:spcPts val="0"/>
              </a:spcBef>
              <a:spcAft>
                <a:spcPts val="800"/>
              </a:spcAft>
            </a:pPr>
            <a:endParaRPr lang="en-US" sz="2400"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New York City provides most of our funding.</a:t>
            </a: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For the 2022-2023 school year, the city contributed $20 billion, or 54% of our total budget. Most of our funding from the city comes from what we call “city tax levy” dollars. City tax levy funds are drawn from local taxes (including property taxes, sales taxes, and personal income taxes). Every year, the Mayor proposes the amount of city tax levy funding we get, and the City Council must pass the budget into law.</a:t>
            </a:r>
          </a:p>
          <a:p>
            <a:pPr rtl="0">
              <a:spcBef>
                <a:spcPts val="0"/>
              </a:spcBef>
              <a:spcAft>
                <a:spcPts val="800"/>
              </a:spcAft>
            </a:pPr>
            <a:endParaRPr lang="en-US" sz="2400"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$13 billion, or 36%, comes from New York State Funding. New York State is our second-largest source of funding. For the 2022-23 school year, the State will contribute $13 billion, or 36% of our total budget. </a:t>
            </a:r>
            <a:r>
              <a:rPr lang="en-US" sz="1800" b="0" i="0" strike="sngStrike" dirty="0">
                <a:solidFill>
                  <a:srgbClr val="000000"/>
                </a:solidFill>
                <a:effectLst/>
                <a:latin typeface="Calibri" panose="020F0502020204030204" pitchFamily="34" charset="0"/>
              </a:rPr>
              <a:t>4</a:t>
            </a:r>
            <a:r>
              <a:rPr lang="en-US" sz="1800" b="0" i="0" u="none" strike="noStrike" dirty="0">
                <a:solidFill>
                  <a:srgbClr val="000000"/>
                </a:solidFill>
                <a:effectLst/>
                <a:latin typeface="Calibri" panose="020F0502020204030204" pitchFamily="34" charset="0"/>
              </a:rPr>
              <a:t> Every year, the Governor proposes the amount of State funding that we will get, mainly based on the number and types of students enrolled in our schools, and then the State Legislature must pass the budget into law. Funding generally comes from income and corporate taxes, as well as property and sales tax.</a:t>
            </a:r>
          </a:p>
          <a:p>
            <a:pPr rtl="0">
              <a:spcBef>
                <a:spcPts val="0"/>
              </a:spcBef>
              <a:spcAft>
                <a:spcPts val="800"/>
              </a:spcAft>
            </a:pPr>
            <a:endParaRPr lang="en-US" sz="2400"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Federal funding comprises a total of $4 billion dollars of our funding for this school year.  The federal government is our third-largest source of funding. The federal government gets its funding mainly from income taxes. Every year, Congress proposes a budget and the President must sign the budget into law. The Every Student Succeeds Act (ESSA), provides the rules for allocating most of the federal funding we receive.</a:t>
            </a:r>
            <a:endParaRPr lang="en-US" sz="2400" b="0" dirty="0">
              <a:effectLst/>
            </a:endParaRPr>
          </a:p>
          <a:p>
            <a:pPr rtl="0" fontAlgn="base">
              <a:spcBef>
                <a:spcPts val="0"/>
              </a:spcBef>
              <a:spcAft>
                <a:spcPts val="80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  For the 2022-23 school year, the federal government will contribute $2 billion or 5% of our total budget as well as an additional $2 billion, or 5% of our budget, in temporary, federal stimulus funding.</a:t>
            </a:r>
          </a:p>
        </p:txBody>
      </p:sp>
      <p:sp>
        <p:nvSpPr>
          <p:cNvPr id="23556" name="Slide Number Placeholder 3"/>
          <p:cNvSpPr>
            <a:spLocks noGrp="1"/>
          </p:cNvSpPr>
          <p:nvPr>
            <p:ph type="sldNum" sz="quarter" idx="5"/>
          </p:nvPr>
        </p:nvSpPr>
        <p:spPr>
          <a:noFill/>
        </p:spPr>
        <p:txBody>
          <a:bodyPr/>
          <a:lstStyle/>
          <a:p>
            <a:fld id="{A9670D6F-DAFF-41C3-BAC3-3D4F3AE53FC7}" type="slidenum">
              <a:rPr lang="en-US"/>
              <a:pPr/>
              <a:t>4</a:t>
            </a:fld>
            <a:endParaRPr lang="en-US"/>
          </a:p>
        </p:txBody>
      </p:sp>
      <p:sp>
        <p:nvSpPr>
          <p:cNvPr id="2" name="Footer Placeholder 1"/>
          <p:cNvSpPr>
            <a:spLocks noGrp="1"/>
          </p:cNvSpPr>
          <p:nvPr>
            <p:ph type="ftr" sz="quarter" idx="10"/>
          </p:nvPr>
        </p:nvSpPr>
        <p:spPr/>
        <p:txBody>
          <a:bodyPr/>
          <a:lstStyle/>
          <a:p>
            <a:pPr>
              <a:defRPr/>
            </a:pPr>
            <a:r>
              <a:rPr lang="en-US"/>
              <a:t>CONFIDENTIAL DOCUMENT                  NOT FOR DISTRIBUTION</a:t>
            </a:r>
          </a:p>
        </p:txBody>
      </p:sp>
    </p:spTree>
    <p:extLst>
      <p:ext uri="{BB962C8B-B14F-4D97-AF65-F5344CB8AC3E}">
        <p14:creationId xmlns:p14="http://schemas.microsoft.com/office/powerpoint/2010/main" val="308994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1851ACB-6CBF-4C84-9E98-2EA122CDB7B2}" type="slidenum">
              <a:rPr lang="en-US"/>
              <a:pPr/>
              <a:t>5</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marL="57150" algn="l" rtl="0" fontAlgn="t">
              <a:spcBef>
                <a:spcPts val="0"/>
              </a:spcBef>
              <a:spcAft>
                <a:spcPts val="1200"/>
              </a:spcAft>
            </a:pPr>
            <a:r>
              <a:rPr lang="en-US" sz="1800" b="0" i="0" u="none" strike="noStrike" dirty="0">
                <a:solidFill>
                  <a:srgbClr val="000000"/>
                </a:solidFill>
                <a:effectLst/>
                <a:latin typeface="Calibri" panose="020F0502020204030204" pitchFamily="34" charset="0"/>
              </a:rPr>
              <a:t>In the previous slide, we covered an overview of where NYC Public Schools receives its funding from and now we will shift into how that funding is spent in our schools and across our system. </a:t>
            </a:r>
            <a:endParaRPr lang="en-US" b="0" dirty="0">
              <a:effectLst/>
            </a:endParaRPr>
          </a:p>
          <a:p>
            <a:pPr marL="57150" algn="l" rtl="0" fontAlgn="t">
              <a:spcBef>
                <a:spcPts val="0"/>
              </a:spcBef>
              <a:spcAft>
                <a:spcPts val="1200"/>
              </a:spcAft>
            </a:pPr>
            <a:r>
              <a:rPr lang="en-US" sz="1800" b="0" i="0" u="none" strike="noStrike" dirty="0">
                <a:solidFill>
                  <a:srgbClr val="000000"/>
                </a:solidFill>
                <a:effectLst/>
                <a:latin typeface="Calibri" panose="020F0502020204030204" pitchFamily="34" charset="0"/>
              </a:rPr>
              <a:t>The largest proportion of our budget is allocated towards K-12 Schools and instruction. We allocate $15.1 billion dollars (or 46% of our overall budget) annually to support our schools, including health and school climate initiatives, special education and other operating expenses. Most of the Instructional Dollars (over $15 Billion this year) are controlled at the school level.</a:t>
            </a:r>
            <a:endParaRPr lang="en-US" b="0" dirty="0">
              <a:effectLst/>
            </a:endParaRPr>
          </a:p>
          <a:p>
            <a:pPr marL="5715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Within our budget, we have mandated costs that must be covered annually, including employee benefits, pension, and debts, as well as state-mandated payments to charter schools, non-public and contract schools. </a:t>
            </a:r>
          </a:p>
          <a:p>
            <a:pPr marL="5715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We allocate $2 billion to support early childhood across the city. </a:t>
            </a:r>
          </a:p>
          <a:p>
            <a:pPr marL="57150" algn="l" rtl="0" fontAlgn="base">
              <a:spcBef>
                <a:spcPts val="0"/>
              </a:spcBef>
              <a:spcAft>
                <a:spcPts val="120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Finally, our Superintendent/Field Offices and Central Offices, comprise just 2% of our overall budget.</a:t>
            </a:r>
          </a:p>
          <a:p>
            <a:pPr marL="57150" algn="l" rtl="0" fontAlgn="t">
              <a:spcBef>
                <a:spcPts val="0"/>
              </a:spcBef>
              <a:spcAft>
                <a:spcPts val="800"/>
              </a:spcAft>
            </a:pPr>
            <a:r>
              <a:rPr lang="en-US" sz="1800" b="1" i="0" u="none" strike="noStrike" dirty="0">
                <a:solidFill>
                  <a:srgbClr val="000000"/>
                </a:solidFill>
                <a:effectLst/>
                <a:latin typeface="Calibri" panose="020F0502020204030204" pitchFamily="34" charset="0"/>
              </a:rPr>
              <a:t>K - 12 Allocations are </a:t>
            </a:r>
            <a:r>
              <a:rPr lang="en-US" sz="1800" b="0" i="0" u="none" strike="noStrike" dirty="0">
                <a:solidFill>
                  <a:srgbClr val="000000"/>
                </a:solidFill>
                <a:effectLst/>
                <a:latin typeface="Calibri" panose="020F0502020204030204" pitchFamily="34" charset="0"/>
              </a:rPr>
              <a:t>all dollars given directly to district schools (in addition to associated fringe and pension costs), under the oversight of principals and superintendents. School Budgets are used for all instructional expenses at the DOE. $15.1 billion in school budgets pays for costs including:</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Salaries and benefits for classroom teachers, classroom paraprofessionals, principals, APs, and deans, and other classroom and school-based staff.</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This also includes funding for textbooks, computers, materials, and supplies. </a:t>
            </a:r>
            <a:endParaRPr lang="en-US" b="0" dirty="0">
              <a:effectLst/>
            </a:endParaRPr>
          </a:p>
          <a:p>
            <a:pPr marL="57150" algn="l" rtl="0" fontAlgn="t">
              <a:spcBef>
                <a:spcPts val="0"/>
              </a:spcBef>
              <a:spcAft>
                <a:spcPts val="800"/>
              </a:spcAft>
            </a:pPr>
            <a:r>
              <a:rPr lang="en-US" sz="1800" b="1" i="0" u="none" strike="noStrike" dirty="0">
                <a:solidFill>
                  <a:srgbClr val="000000"/>
                </a:solidFill>
                <a:effectLst/>
                <a:latin typeface="Calibri" panose="020F0502020204030204" pitchFamily="34" charset="0"/>
              </a:rPr>
              <a:t>The School Operations section </a:t>
            </a:r>
            <a:r>
              <a:rPr lang="en-US" sz="1800" b="0" i="0" u="none" strike="noStrike" dirty="0">
                <a:solidFill>
                  <a:srgbClr val="000000"/>
                </a:solidFill>
                <a:effectLst/>
                <a:latin typeface="Calibri" panose="020F0502020204030204" pitchFamily="34" charset="0"/>
              </a:rPr>
              <a:t>pays for non-instructional services that students receive.  The $4.3 billion is used to pay for costs including:</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Free breakfast and lunch available to all students.</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Bus routes.</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Loan payments on buildings (new construction and renovation) – this is similar to mortgage payments.</a:t>
            </a:r>
            <a:endParaRPr lang="en-US" b="0" dirty="0">
              <a:effectLst/>
            </a:endParaRPr>
          </a:p>
          <a:p>
            <a:pPr marL="57150" algn="l" rtl="0" fontAlgn="t">
              <a:spcBef>
                <a:spcPts val="0"/>
              </a:spcBef>
              <a:spcAft>
                <a:spcPts val="800"/>
              </a:spcAft>
            </a:pPr>
            <a:r>
              <a:rPr lang="en-US" sz="1800" b="1" i="0" u="none" strike="noStrike" dirty="0">
                <a:solidFill>
                  <a:srgbClr val="000000"/>
                </a:solidFill>
                <a:effectLst/>
                <a:latin typeface="Calibri" panose="020F0502020204030204" pitchFamily="34" charset="0"/>
              </a:rPr>
              <a:t>Non public and contract schools payments  </a:t>
            </a:r>
            <a:r>
              <a:rPr lang="en-US" sz="1800" b="0" i="0" u="none" strike="noStrike" dirty="0">
                <a:solidFill>
                  <a:srgbClr val="000000"/>
                </a:solidFill>
                <a:effectLst/>
                <a:latin typeface="Calibri" panose="020F0502020204030204" pitchFamily="34" charset="0"/>
              </a:rPr>
              <a:t>covers schools and programs that educate NYC students, but are not directly run by the NYC DOE.  The $2b includes:</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Charters</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Students with disabilities attending specialized schools</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Supplemental services to students attending non-public schools</a:t>
            </a:r>
            <a:endParaRPr lang="en-US" b="0" dirty="0">
              <a:effectLst/>
            </a:endParaRPr>
          </a:p>
          <a:p>
            <a:pPr marL="57150" algn="l" rtl="0" fontAlgn="t">
              <a:spcBef>
                <a:spcPts val="0"/>
              </a:spcBef>
              <a:spcAft>
                <a:spcPts val="800"/>
              </a:spcAft>
            </a:pPr>
            <a:r>
              <a:rPr lang="en-US" sz="1800" b="1" i="0" u="none" strike="noStrike" dirty="0">
                <a:solidFill>
                  <a:srgbClr val="000000"/>
                </a:solidFill>
                <a:effectLst/>
                <a:latin typeface="Calibri" panose="020F0502020204030204" pitchFamily="34" charset="0"/>
              </a:rPr>
              <a:t>Employee Benefits, Pension and Debt:</a:t>
            </a:r>
            <a:r>
              <a:rPr lang="en-US" sz="1800" b="0" i="0" u="none" strike="noStrike" dirty="0">
                <a:solidFill>
                  <a:srgbClr val="000000"/>
                </a:solidFill>
                <a:effectLst/>
                <a:latin typeface="Calibri" panose="020F0502020204030204" pitchFamily="34" charset="0"/>
              </a:rPr>
              <a:t> This $10b</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pays for:</a:t>
            </a:r>
            <a:endParaRPr lang="en-US" b="0" dirty="0">
              <a:effectLst/>
            </a:endParaRPr>
          </a:p>
          <a:p>
            <a:pPr marL="457200" algn="l" rtl="0" fontAlgn="t">
              <a:spcBef>
                <a:spcPts val="0"/>
              </a:spcBef>
              <a:spcAft>
                <a:spcPts val="800"/>
              </a:spcAft>
            </a:pPr>
            <a:r>
              <a:rPr lang="en-US" sz="1800" b="0" i="0" u="none" strike="noStrike" dirty="0">
                <a:solidFill>
                  <a:srgbClr val="000000"/>
                </a:solidFill>
                <a:effectLst/>
                <a:latin typeface="Calibri" panose="020F0502020204030204" pitchFamily="34" charset="0"/>
              </a:rPr>
              <a:t>•   healthcare and other employee benefits</a:t>
            </a:r>
            <a:endParaRPr lang="en-US" b="0" dirty="0">
              <a:effectLst/>
            </a:endParaRPr>
          </a:p>
          <a:p>
            <a:pPr marL="45720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Pension payments for staff</a:t>
            </a:r>
          </a:p>
          <a:p>
            <a:pPr marL="457200" algn="l" rtl="0" fontAlgn="base">
              <a:spcBef>
                <a:spcPts val="0"/>
              </a:spcBef>
              <a:spcAft>
                <a:spcPts val="80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Debt payments on loans for school construction and upgrades</a:t>
            </a:r>
          </a:p>
          <a:p>
            <a:pPr eaLnBrk="1" hangingPunct="1"/>
            <a:endParaRPr lang="en-US" dirty="0"/>
          </a:p>
        </p:txBody>
      </p:sp>
    </p:spTree>
    <p:extLst>
      <p:ext uri="{BB962C8B-B14F-4D97-AF65-F5344CB8AC3E}">
        <p14:creationId xmlns:p14="http://schemas.microsoft.com/office/powerpoint/2010/main" val="2714599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F1851ACB-6CBF-4C84-9E98-2EA122CDB7B2}" type="slidenum">
              <a:rPr lang="en-US"/>
              <a:pPr/>
              <a:t>6</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rtl="0">
              <a:spcBef>
                <a:spcPts val="0"/>
              </a:spcBef>
              <a:spcAft>
                <a:spcPts val="800"/>
              </a:spcAft>
            </a:pPr>
            <a:r>
              <a:rPr lang="en-US" sz="1800" b="0" i="0" u="none" strike="noStrike" dirty="0">
                <a:solidFill>
                  <a:srgbClr val="000000"/>
                </a:solidFill>
                <a:effectLst/>
                <a:latin typeface="Calibri" panose="020F0502020204030204" pitchFamily="34" charset="0"/>
              </a:rPr>
              <a:t>Now, we are going to look at the financial breakdown for our district. Again, this will not cover the breakdown by schools. You can find that on the NYC Public Schools website by following the directions that we shared at the start of the session.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&lt;&lt;MODERATOR TO DROP THE FOLLOWING IN THE CHAT: </a:t>
            </a:r>
            <a:endParaRPr lang="en-US" b="0" dirty="0">
              <a:effectLst/>
            </a:endParaRPr>
          </a:p>
          <a:p>
            <a:pPr rtl="0">
              <a:spcBef>
                <a:spcPts val="0"/>
              </a:spcBef>
              <a:spcAft>
                <a:spcPts val="800"/>
              </a:spcAft>
            </a:pPr>
            <a:r>
              <a:rPr lang="en-US" sz="1800" b="0" i="0" u="none" strike="noStrike" dirty="0">
                <a:solidFill>
                  <a:srgbClr val="0E151C"/>
                </a:solidFill>
                <a:effectLst/>
                <a:latin typeface="Calibri" panose="020F0502020204030204" pitchFamily="34" charset="0"/>
              </a:rPr>
              <a:t>Go to </a:t>
            </a:r>
            <a:r>
              <a:rPr lang="en-US" sz="1800" b="0" i="0" u="sng" strike="noStrike" dirty="0">
                <a:solidFill>
                  <a:srgbClr val="1155CC"/>
                </a:solidFill>
                <a:effectLst/>
                <a:latin typeface="Calibri" panose="020F0502020204030204" pitchFamily="34" charset="0"/>
                <a:hlinkClick r:id="rId3"/>
              </a:rPr>
              <a:t>https://schools.nyc.gov</a:t>
            </a:r>
            <a:r>
              <a:rPr lang="en-US" sz="1800" b="0" i="0" u="none" strike="noStrike" dirty="0">
                <a:solidFill>
                  <a:srgbClr val="0E151C"/>
                </a:solidFill>
                <a:effectLst/>
                <a:latin typeface="Calibri" panose="020F0502020204030204" pitchFamily="34" charset="0"/>
              </a:rPr>
              <a:t> and 1. Choose a school, 2. Select the Reports Tab, 3. Open “Budget and Finances,” 4. Review Reports, including FSF Overview and Detail, Galaxy Allocation, Budget Summary, Expenditure Report.</a:t>
            </a:r>
            <a:r>
              <a:rPr lang="en-US" sz="1800" b="0" i="0" u="none" strike="noStrike" dirty="0">
                <a:solidFill>
                  <a:srgbClr val="000000"/>
                </a:solidFill>
                <a:effectLst/>
                <a:latin typeface="Calibri" panose="020F0502020204030204" pitchFamily="34" charset="0"/>
              </a:rPr>
              <a:t> &gt;&gt;</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As you can see, in District 28 we have a $390 million dollar budget across 51 PK-12 schools serving 34,466 students, including Pre-K Centers. This does NOT include District 75 since those programs are not funded through FSF.</a:t>
            </a:r>
          </a:p>
          <a:p>
            <a:pPr rtl="0">
              <a:spcBef>
                <a:spcPts val="0"/>
              </a:spcBef>
              <a:spcAft>
                <a:spcPts val="800"/>
              </a:spcAft>
            </a:pP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School budgets are comprised of a mix of Fair Student Funding and other funding sources. </a:t>
            </a:r>
            <a:br>
              <a:rPr lang="en-US" dirty="0"/>
            </a:br>
            <a:endParaRPr lang="en-US" dirty="0"/>
          </a:p>
        </p:txBody>
      </p:sp>
    </p:spTree>
    <p:extLst>
      <p:ext uri="{BB962C8B-B14F-4D97-AF65-F5344CB8AC3E}">
        <p14:creationId xmlns:p14="http://schemas.microsoft.com/office/powerpoint/2010/main" val="1664189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57150" algn="l" rtl="0" fontAlgn="t">
              <a:spcBef>
                <a:spcPts val="0"/>
              </a:spcBef>
              <a:spcAft>
                <a:spcPts val="800"/>
              </a:spcAft>
            </a:pPr>
            <a:r>
              <a:rPr lang="en-US" sz="1800" b="0" i="0" u="none" strike="noStrike" dirty="0">
                <a:solidFill>
                  <a:srgbClr val="333333"/>
                </a:solidFill>
                <a:effectLst/>
                <a:latin typeface="Calibri" panose="020F0502020204030204" pitchFamily="34" charset="0"/>
              </a:rPr>
              <a:t>Who decides how the money is spent at the school level?</a:t>
            </a:r>
          </a:p>
          <a:p>
            <a:pPr marL="57150" algn="l" rtl="0" fontAlgn="t">
              <a:spcBef>
                <a:spcPts val="0"/>
              </a:spcBef>
              <a:spcAft>
                <a:spcPts val="800"/>
              </a:spcAft>
            </a:pPr>
            <a:r>
              <a:rPr lang="en-US" sz="1800" b="0" i="0" u="none" strike="noStrike" dirty="0">
                <a:solidFill>
                  <a:srgbClr val="333333"/>
                </a:solidFill>
                <a:effectLst/>
                <a:latin typeface="Calibri" panose="020F0502020204030204" pitchFamily="34" charset="0"/>
              </a:rPr>
              <a:t> </a:t>
            </a: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Once this funding is in place within school budgets, Principals are responsible for the funds allocated to schools and have a great deal of flexibility in how they spend the funding. These choices are made in partnership with School Leadership Teams (or SLTs). </a:t>
            </a:r>
          </a:p>
          <a:p>
            <a:pPr marL="57150" algn="l" rtl="0" fontAlgn="t">
              <a:spcBef>
                <a:spcPts val="0"/>
              </a:spcBef>
              <a:spcAft>
                <a:spcPts val="800"/>
              </a:spcAft>
            </a:pPr>
            <a:endParaRPr lang="en-US" sz="1800" b="0" i="0" u="none" strike="noStrike" dirty="0">
              <a:solidFill>
                <a:srgbClr val="000000"/>
              </a:solidFill>
              <a:effectLst/>
              <a:latin typeface="Calibri" panose="020F0502020204030204" pitchFamily="34" charset="0"/>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As Principals and SLTs create the school’s Comprehensive Educational Plan (CEP), they identify school specific instructional needs and priorities and align the school budget to this plan.</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Principals work with their SLTs to create the school’s budget, in alignment to the goals and instructional priorities outlined in the CEP.</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Superintendents, like myself, supervise all principals in our district through this process and must approve all school budgets and their alignment with the school’s CEP.</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&lt;&lt;Superintendent could elaborate here on their vision, priorities, etc.&gt;&gt;</a:t>
            </a:r>
            <a:endParaRPr lang="en-US" b="0" dirty="0">
              <a:effectLst/>
            </a:endParaRPr>
          </a:p>
          <a:p>
            <a:pPr eaLnBrk="1" hangingPunct="1"/>
            <a:endParaRPr lang="en-US" dirty="0"/>
          </a:p>
        </p:txBody>
      </p:sp>
      <p:sp>
        <p:nvSpPr>
          <p:cNvPr id="23556" name="Slide Number Placeholder 3"/>
          <p:cNvSpPr>
            <a:spLocks noGrp="1"/>
          </p:cNvSpPr>
          <p:nvPr>
            <p:ph type="sldNum" sz="quarter" idx="5"/>
          </p:nvPr>
        </p:nvSpPr>
        <p:spPr>
          <a:noFill/>
        </p:spPr>
        <p:txBody>
          <a:bodyPr/>
          <a:lstStyle/>
          <a:p>
            <a:fld id="{A9670D6F-DAFF-41C3-BAC3-3D4F3AE53FC7}" type="slidenum">
              <a:rPr lang="en-US"/>
              <a:pPr/>
              <a:t>7</a:t>
            </a:fld>
            <a:endParaRPr lang="en-US"/>
          </a:p>
        </p:txBody>
      </p:sp>
      <p:sp>
        <p:nvSpPr>
          <p:cNvPr id="2" name="Footer Placeholder 1"/>
          <p:cNvSpPr>
            <a:spLocks noGrp="1"/>
          </p:cNvSpPr>
          <p:nvPr>
            <p:ph type="ftr" sz="quarter" idx="10"/>
          </p:nvPr>
        </p:nvSpPr>
        <p:spPr/>
        <p:txBody>
          <a:bodyPr/>
          <a:lstStyle/>
          <a:p>
            <a:pPr>
              <a:defRPr/>
            </a:pPr>
            <a:r>
              <a:rPr lang="en-US"/>
              <a:t>CONFIDENTIAL DOCUMENT                  NOT FOR DISTRIBUTION</a:t>
            </a:r>
          </a:p>
        </p:txBody>
      </p:sp>
    </p:spTree>
    <p:extLst>
      <p:ext uri="{BB962C8B-B14F-4D97-AF65-F5344CB8AC3E}">
        <p14:creationId xmlns:p14="http://schemas.microsoft.com/office/powerpoint/2010/main" val="308994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rtl="0">
              <a:spcBef>
                <a:spcPts val="0"/>
              </a:spcBef>
              <a:spcAft>
                <a:spcPts val="800"/>
              </a:spcAft>
            </a:pPr>
            <a:r>
              <a:rPr lang="en-US" sz="1800" b="0" i="0" u="none" strike="noStrike" dirty="0">
                <a:solidFill>
                  <a:srgbClr val="000000"/>
                </a:solidFill>
                <a:effectLst/>
                <a:latin typeface="Calibri" panose="020F0502020204030204" pitchFamily="34" charset="0"/>
              </a:rPr>
              <a:t>We will now go into more depth around what Fair Student Funding is.</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Fair Student Funding, sometimes referred to as FSF, is the largest funding stream that we provide to schools. As discussed on the previous slide, the allocation of Fair Student Funding provided to schools is based on the number of students enrolled at each school and the specific needs of those students. </a:t>
            </a:r>
          </a:p>
          <a:p>
            <a:pPr rtl="0">
              <a:spcBef>
                <a:spcPts val="0"/>
              </a:spcBef>
              <a:spcAft>
                <a:spcPts val="800"/>
              </a:spcAft>
            </a:pPr>
            <a:r>
              <a:rPr lang="en-US" sz="1800" b="0" i="0" u="none" strike="noStrike" dirty="0">
                <a:solidFill>
                  <a:srgbClr val="000000"/>
                </a:solidFill>
                <a:effectLst/>
                <a:latin typeface="Calibri" panose="020F0502020204030204" pitchFamily="34" charset="0"/>
              </a:rPr>
              <a:t>We make these calculations based on our Fair Student Funding </a:t>
            </a:r>
            <a:r>
              <a:rPr lang="en-US" sz="1800" b="0" i="1" u="none" strike="noStrike" dirty="0">
                <a:solidFill>
                  <a:srgbClr val="000000"/>
                </a:solidFill>
                <a:effectLst/>
                <a:latin typeface="Calibri" panose="020F0502020204030204" pitchFamily="34" charset="0"/>
              </a:rPr>
              <a:t>Formula,</a:t>
            </a:r>
            <a:r>
              <a:rPr lang="en-US" sz="1800" b="0" i="0" u="none" strike="noStrike" dirty="0">
                <a:solidFill>
                  <a:srgbClr val="000000"/>
                </a:solidFill>
                <a:effectLst/>
                <a:latin typeface="Calibri" panose="020F0502020204030204" pitchFamily="34" charset="0"/>
              </a:rPr>
              <a:t> which calculates how we distribute this overall pot of money to schools.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Within the </a:t>
            </a:r>
            <a:r>
              <a:rPr lang="en-US" sz="1800" b="0" i="1" u="none" strike="noStrike" dirty="0">
                <a:solidFill>
                  <a:srgbClr val="000000"/>
                </a:solidFill>
                <a:effectLst/>
                <a:latin typeface="Calibri" panose="020F0502020204030204" pitchFamily="34" charset="0"/>
              </a:rPr>
              <a:t>formula</a:t>
            </a:r>
            <a:r>
              <a:rPr lang="en-US" sz="1800" b="0" i="0" u="none" strike="noStrike" dirty="0">
                <a:solidFill>
                  <a:srgbClr val="000000"/>
                </a:solidFill>
                <a:effectLst/>
                <a:latin typeface="Calibri" panose="020F0502020204030204" pitchFamily="34" charset="0"/>
              </a:rPr>
              <a:t>, students with needs that require more support receive more funding, in alignment with those needs.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As indicated in previous slides, Fair Student Funding is a significant proportion of schools’ budgets; in fact, these funds account for nearly two-thirds of </a:t>
            </a:r>
            <a:r>
              <a:rPr lang="en-US" sz="1800" b="0" i="1" u="none" strike="noStrike" dirty="0">
                <a:solidFill>
                  <a:srgbClr val="000000"/>
                </a:solidFill>
                <a:effectLst/>
                <a:latin typeface="Calibri" panose="020F0502020204030204" pitchFamily="34" charset="0"/>
              </a:rPr>
              <a:t>most </a:t>
            </a:r>
            <a:r>
              <a:rPr lang="en-US" sz="1800" b="0" i="0" u="none" strike="noStrike" dirty="0">
                <a:solidFill>
                  <a:srgbClr val="000000"/>
                </a:solidFill>
                <a:effectLst/>
                <a:latin typeface="Calibri" panose="020F0502020204030204" pitchFamily="34" charset="0"/>
              </a:rPr>
              <a:t>K-12 New York City Public School budgets. </a:t>
            </a: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In many cases, schools also receive funding from other funding streams including federal funding streams like Title I, Title III, IDEA (which is funding focused on special education), or other targeted allocations for specific initiatives. These pots make up the remaining funding within the overall school budgets.</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As a note, charter schools, 3K and PreK and D75 programs are funded outside of the FSF formula.</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Additionally, mandated IEP related services, including speech teachers, occupational therapists and physical therapists as well as 1:1 paraprofessionals are also funded outside of the FSF formula.</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Again, the money provided to schools from the Fair Student Funding allocation provides principals with significant flexibility, working in partnership with their SLTs, to utilize the funding to design instructional programs tailored to the needs of their students, within their school community.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Funding from the FSF allocation provides for each school’s basic instructional program and classroom services. This funding can be used to pay for classroom teachers, including arts, gym and cluster teachers (at the elementary level) as well as school leadership, guidance counselors, social workers and administrative and pupil support staff.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Additionally, the FSF allocation can pay for afterschool programs, tutoring and intervention programs as well as teacher absence coverages and classroom resources and materials.</a:t>
            </a:r>
            <a:endParaRPr lang="en-US" b="0" dirty="0">
              <a:effectLst/>
            </a:endParaRPr>
          </a:p>
          <a:p>
            <a:br>
              <a:rPr lang="en-US" dirty="0"/>
            </a:br>
            <a:endParaRPr lang="en-US" dirty="0"/>
          </a:p>
        </p:txBody>
      </p:sp>
      <p:sp>
        <p:nvSpPr>
          <p:cNvPr id="23556" name="Slide Number Placeholder 3"/>
          <p:cNvSpPr>
            <a:spLocks noGrp="1"/>
          </p:cNvSpPr>
          <p:nvPr>
            <p:ph type="sldNum" sz="quarter" idx="5"/>
          </p:nvPr>
        </p:nvSpPr>
        <p:spPr>
          <a:noFill/>
        </p:spPr>
        <p:txBody>
          <a:bodyPr/>
          <a:lstStyle/>
          <a:p>
            <a:fld id="{A9670D6F-DAFF-41C3-BAC3-3D4F3AE53FC7}" type="slidenum">
              <a:rPr lang="en-US"/>
              <a:pPr/>
              <a:t>8</a:t>
            </a:fld>
            <a:endParaRPr lang="en-US"/>
          </a:p>
        </p:txBody>
      </p:sp>
      <p:sp>
        <p:nvSpPr>
          <p:cNvPr id="2" name="Footer Placeholder 1"/>
          <p:cNvSpPr>
            <a:spLocks noGrp="1"/>
          </p:cNvSpPr>
          <p:nvPr>
            <p:ph type="ftr" sz="quarter" idx="10"/>
          </p:nvPr>
        </p:nvSpPr>
        <p:spPr/>
        <p:txBody>
          <a:bodyPr/>
          <a:lstStyle/>
          <a:p>
            <a:pPr>
              <a:defRPr/>
            </a:pPr>
            <a:r>
              <a:rPr lang="en-US"/>
              <a:t>CONFIDENTIAL DOCUMENT                  NOT FOR DISTRIBUTION</a:t>
            </a:r>
          </a:p>
        </p:txBody>
      </p:sp>
    </p:spTree>
    <p:extLst>
      <p:ext uri="{BB962C8B-B14F-4D97-AF65-F5344CB8AC3E}">
        <p14:creationId xmlns:p14="http://schemas.microsoft.com/office/powerpoint/2010/main" val="1786343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I want to now use this opportunity to further clarify some of what we have already discussed today. </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Throughout this presentation, we have been talking about Fair Student Funding and the Fair Student Funding </a:t>
            </a:r>
            <a:r>
              <a:rPr lang="en-US" sz="1800" b="0" i="1" u="none" strike="noStrike" dirty="0">
                <a:solidFill>
                  <a:srgbClr val="000000"/>
                </a:solidFill>
                <a:effectLst/>
                <a:latin typeface="Calibri" panose="020F0502020204030204" pitchFamily="34" charset="0"/>
              </a:rPr>
              <a:t>Formula</a:t>
            </a:r>
            <a:r>
              <a:rPr lang="en-US" sz="1800" b="0" i="0" u="none" strike="noStrike" dirty="0">
                <a:solidFill>
                  <a:srgbClr val="000000"/>
                </a:solidFill>
                <a:effectLst/>
                <a:latin typeface="Calibri" panose="020F0502020204030204" pitchFamily="34" charset="0"/>
              </a:rPr>
              <a:t>. </a:t>
            </a:r>
          </a:p>
          <a:p>
            <a:pPr marL="57150" algn="l" rtl="0" fontAlgn="t">
              <a:spcBef>
                <a:spcPts val="0"/>
              </a:spcBef>
              <a:spcAft>
                <a:spcPts val="800"/>
              </a:spcAft>
            </a:pPr>
            <a:endParaRPr lang="en-US" sz="1800" b="0" i="0" u="none" strike="noStrike" dirty="0">
              <a:solidFill>
                <a:srgbClr val="000000"/>
              </a:solidFill>
              <a:effectLst/>
              <a:latin typeface="Calibri" panose="020F0502020204030204" pitchFamily="34" charset="0"/>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When we say “Fair Student Funding,” we are talking about the money that is allocated to K-12 schools from this large pot, not including pre-k centers or District 75 programs (this year, the FSF Pot is $7 billion dollars). The Fair Student Funding</a:t>
            </a:r>
            <a:r>
              <a:rPr lang="en-US" sz="1800" b="0" i="1" u="none" strike="noStrike" dirty="0">
                <a:solidFill>
                  <a:srgbClr val="000000"/>
                </a:solidFill>
                <a:effectLst/>
                <a:latin typeface="Calibri" panose="020F0502020204030204" pitchFamily="34" charset="0"/>
              </a:rPr>
              <a:t> FORMULA</a:t>
            </a:r>
            <a:r>
              <a:rPr lang="en-US" sz="1800" b="0" i="0" u="none" strike="noStrike" dirty="0">
                <a:solidFill>
                  <a:srgbClr val="000000"/>
                </a:solidFill>
                <a:effectLst/>
                <a:latin typeface="Calibri" panose="020F0502020204030204" pitchFamily="34" charset="0"/>
              </a:rPr>
              <a:t> is the method by which we decide </a:t>
            </a:r>
            <a:r>
              <a:rPr lang="en-US" sz="1800" b="0" i="1" u="none" strike="noStrike" dirty="0">
                <a:solidFill>
                  <a:srgbClr val="000000"/>
                </a:solidFill>
                <a:effectLst/>
                <a:latin typeface="Calibri" panose="020F0502020204030204" pitchFamily="34" charset="0"/>
              </a:rPr>
              <a:t>HOW</a:t>
            </a:r>
            <a:r>
              <a:rPr lang="en-US" sz="1800" b="0" i="0" u="none" strike="noStrike" dirty="0">
                <a:solidFill>
                  <a:srgbClr val="000000"/>
                </a:solidFill>
                <a:effectLst/>
                <a:latin typeface="Calibri" panose="020F0502020204030204" pitchFamily="34" charset="0"/>
              </a:rPr>
              <a:t> to allocate that funding to schools. This slide outlines the </a:t>
            </a:r>
            <a:r>
              <a:rPr lang="en-US" sz="1800" b="0" i="1" u="none" strike="noStrike" dirty="0">
                <a:solidFill>
                  <a:srgbClr val="000000"/>
                </a:solidFill>
                <a:effectLst/>
                <a:latin typeface="Calibri" panose="020F0502020204030204" pitchFamily="34" charset="0"/>
              </a:rPr>
              <a:t>formula </a:t>
            </a:r>
            <a:r>
              <a:rPr lang="en-US" sz="1800" b="0" i="0" u="none" strike="noStrike" dirty="0">
                <a:solidFill>
                  <a:srgbClr val="000000"/>
                </a:solidFill>
                <a:effectLst/>
                <a:latin typeface="Calibri" panose="020F0502020204030204" pitchFamily="34" charset="0"/>
              </a:rPr>
              <a:t>and how we utilize the formula to calculate the total amount of Fair Student Funding that each school receives.</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1" u="none" strike="noStrike" dirty="0">
                <a:solidFill>
                  <a:srgbClr val="000000"/>
                </a:solidFill>
                <a:effectLst/>
                <a:latin typeface="Calibri" panose="020F0502020204030204" pitchFamily="34" charset="0"/>
              </a:rPr>
              <a:t>(Note to Facilitator: When reviewing the foundational blocks at the top, remember PEMDAS! Order of Operation here matters!!! Foundation + Collective Bargaining + what's in parentheses!)</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1" i="0" u="none" strike="noStrike" dirty="0">
                <a:solidFill>
                  <a:srgbClr val="000000"/>
                </a:solidFill>
                <a:effectLst/>
                <a:latin typeface="Calibri" panose="020F0502020204030204" pitchFamily="34" charset="0"/>
              </a:rPr>
              <a:t>Now, I am going to walk you through how we utilize the formula to determine how much Fair Student Funding each school receives and how we determine that specific dollar amount.</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Off the top, each school receives a foundational amount of $225,000 annually. This is a baseline funding allocation that is provided to every school, regardless of the number of students that the school serves. Next, we add funding for collective bargaining related costs, which is contractual pay increases for school staff. </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Then, we calculate the remainder of the FSF funding by allocating a base amount for each student (“per capita”) and then allocating additional funding based on each student’s identified educational needs and instructional programs. It is in this part of the formula that we take into account the “weights” that we have been referring to throughout the presentation.</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On the next slide we will dive more deeply into the weights that we utilize to determine the specific dollar amount that we allocate per student so that you have a clear understanding of what goes into this part of the </a:t>
            </a:r>
            <a:r>
              <a:rPr lang="en-US" sz="1800" b="0" i="1" u="none" strike="noStrike" dirty="0">
                <a:solidFill>
                  <a:srgbClr val="000000"/>
                </a:solidFill>
                <a:effectLst/>
                <a:latin typeface="Calibri" panose="020F0502020204030204" pitchFamily="34" charset="0"/>
              </a:rPr>
              <a:t>formula</a:t>
            </a:r>
            <a:r>
              <a:rPr lang="en-US" sz="1800" b="0" i="0" u="none" strike="noStrike" dirty="0">
                <a:solidFill>
                  <a:srgbClr val="000000"/>
                </a:solidFill>
                <a:effectLst/>
                <a:latin typeface="Calibri" panose="020F0502020204030204" pitchFamily="34" charset="0"/>
              </a:rPr>
              <a:t>.</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I also want to pause here to reiterate that, within this formula, we take the time to examine the individual needs of each student to determine funding allocations. We make these individualized calculations for EACH student, aligned to their individual and specific needs and educational program to determine how much funding would be provided to that school for each student.</a:t>
            </a:r>
            <a:endParaRPr lang="en-US" b="0" dirty="0">
              <a:effectLst/>
            </a:endParaRPr>
          </a:p>
        </p:txBody>
      </p:sp>
      <p:sp>
        <p:nvSpPr>
          <p:cNvPr id="23556"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670D6F-DAFF-41C3-BAC3-3D4F3AE53FC7}" type="slidenum">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
        <p:nvSpPr>
          <p:cNvPr id="2" name="Footer Placeholder 1"/>
          <p:cNvSpPr>
            <a:spLocks noGrp="1"/>
          </p:cNvSpPr>
          <p:nvPr>
            <p:ph type="ft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t>CONFIDENTIAL DOCUMENT                  NOT FOR DISTRIBUTION</a:t>
            </a:r>
          </a:p>
        </p:txBody>
      </p:sp>
    </p:spTree>
    <p:extLst>
      <p:ext uri="{BB962C8B-B14F-4D97-AF65-F5344CB8AC3E}">
        <p14:creationId xmlns:p14="http://schemas.microsoft.com/office/powerpoint/2010/main" val="2116837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rtl="0">
              <a:spcBef>
                <a:spcPts val="0"/>
              </a:spcBef>
              <a:spcAft>
                <a:spcPts val="0"/>
              </a:spcAft>
            </a:pPr>
            <a:r>
              <a:rPr lang="en-US" sz="1800" b="0" i="0" u="none" strike="noStrike" dirty="0">
                <a:solidFill>
                  <a:srgbClr val="333333"/>
                </a:solidFill>
                <a:effectLst/>
                <a:latin typeface="Calibri" panose="020F0502020204030204" pitchFamily="34" charset="0"/>
              </a:rPr>
              <a:t>Now, to more deeply understand the CURRENT weights that we use to calculate that last part of the formula from the previous slide.</a:t>
            </a:r>
            <a:endParaRPr lang="en-US" b="0" dirty="0">
              <a:effectLst/>
            </a:endParaRPr>
          </a:p>
          <a:p>
            <a:pPr rtl="0">
              <a:spcBef>
                <a:spcPts val="0"/>
              </a:spcBef>
              <a:spcAft>
                <a:spcPts val="0"/>
              </a:spcAft>
            </a:pPr>
            <a:br>
              <a:rPr lang="en-US" b="0" dirty="0">
                <a:effectLst/>
              </a:rPr>
            </a:br>
            <a:endParaRPr lang="en-US" b="0" dirty="0">
              <a:effectLst/>
            </a:endParaRPr>
          </a:p>
          <a:p>
            <a:pPr rtl="0">
              <a:spcBef>
                <a:spcPts val="0"/>
              </a:spcBef>
              <a:spcAft>
                <a:spcPts val="0"/>
              </a:spcAft>
            </a:pPr>
            <a:r>
              <a:rPr lang="en-US" sz="1800" b="0" i="0" u="none" strike="noStrike" dirty="0">
                <a:solidFill>
                  <a:srgbClr val="333333"/>
                </a:solidFill>
                <a:effectLst/>
                <a:latin typeface="Calibri" panose="020F0502020204030204" pitchFamily="34" charset="0"/>
              </a:rPr>
              <a:t>On this slide are the FSF Weights for the current school year, 2022-2023, or Fiscal Year 2023. Here you can see the different types of weights that students can be eligible to receive, based on their instructional needs or academic programs. Again, these are the weights for this current year. </a:t>
            </a:r>
            <a:endParaRPr lang="en-US" b="0" dirty="0">
              <a:effectLst/>
            </a:endParaRPr>
          </a:p>
          <a:p>
            <a:pPr rtl="0">
              <a:spcBef>
                <a:spcPts val="0"/>
              </a:spcBef>
              <a:spcAft>
                <a:spcPts val="0"/>
              </a:spcAft>
            </a:pPr>
            <a:br>
              <a:rPr lang="en-US" b="0" dirty="0">
                <a:effectLst/>
              </a:rPr>
            </a:br>
            <a:endParaRPr lang="en-US" b="0" dirty="0">
              <a:effectLst/>
            </a:endParaRPr>
          </a:p>
          <a:p>
            <a:pPr rtl="0">
              <a:spcBef>
                <a:spcPts val="0"/>
              </a:spcBef>
              <a:spcAft>
                <a:spcPts val="0"/>
              </a:spcAft>
            </a:pPr>
            <a:r>
              <a:rPr lang="en-US" sz="1800" b="0" i="0" u="none" strike="noStrike" dirty="0">
                <a:solidFill>
                  <a:srgbClr val="333333"/>
                </a:solidFill>
                <a:effectLst/>
                <a:latin typeface="Calibri" panose="020F0502020204030204" pitchFamily="34" charset="0"/>
              </a:rPr>
              <a:t>In previous slides, we mentioned that the Fair Student Funding Working Group has made recommendations for changes to the Fair Student Funding Formula. This is the area where they made recommendations for changes. Later in this presentation, we will show a very similar chart that indicates weight changes that we are proposing for the next school year 2023-2024, Fiscal Year 2024, made as a result of the work of the FSF Working Group.</a:t>
            </a:r>
            <a:endParaRPr lang="en-US" b="0" dirty="0">
              <a:effectLst/>
            </a:endParaRPr>
          </a:p>
          <a:p>
            <a:pPr rtl="0">
              <a:spcBef>
                <a:spcPts val="0"/>
              </a:spcBef>
              <a:spcAft>
                <a:spcPts val="0"/>
              </a:spcAft>
            </a:pPr>
            <a:br>
              <a:rPr lang="en-US" b="0" dirty="0">
                <a:effectLst/>
              </a:rPr>
            </a:br>
            <a:endParaRPr lang="en-US" b="0" dirty="0">
              <a:effectLst/>
            </a:endParaRPr>
          </a:p>
          <a:p>
            <a:pPr rtl="0">
              <a:spcBef>
                <a:spcPts val="0"/>
              </a:spcBef>
              <a:spcAft>
                <a:spcPts val="0"/>
              </a:spcAft>
            </a:pPr>
            <a:r>
              <a:rPr lang="en-US" sz="1800" b="0" i="0" u="none" strike="noStrike" dirty="0">
                <a:solidFill>
                  <a:srgbClr val="333333"/>
                </a:solidFill>
                <a:effectLst/>
                <a:latin typeface="Calibri" panose="020F0502020204030204" pitchFamily="34" charset="0"/>
              </a:rPr>
              <a:t>Now, I will explain the different weights on this slide.</a:t>
            </a:r>
            <a:endParaRPr lang="en-US" b="0" dirty="0">
              <a:effectLst/>
            </a:endParaRPr>
          </a:p>
          <a:p>
            <a:pPr rtl="0">
              <a:spcBef>
                <a:spcPts val="0"/>
              </a:spcBef>
              <a:spcAft>
                <a:spcPts val="0"/>
              </a:spcAft>
            </a:pPr>
            <a:br>
              <a:rPr lang="en-US" b="0" dirty="0">
                <a:effectLst/>
              </a:rPr>
            </a:b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For 2022-2023, the base weight of 1.00 was equal to approximately $4,197 per capita.  This per capita is adjusted annually to reflect changes to the citywide average teacher salary.</a:t>
            </a: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The basic </a:t>
            </a:r>
            <a:r>
              <a:rPr lang="en-US" sz="1800" b="1" i="0" u="none" strike="noStrike" dirty="0">
                <a:solidFill>
                  <a:srgbClr val="000000"/>
                </a:solidFill>
                <a:effectLst/>
                <a:latin typeface="Calibri" panose="020F0502020204030204" pitchFamily="34" charset="0"/>
              </a:rPr>
              <a:t>Grade Weight</a:t>
            </a:r>
            <a:r>
              <a:rPr lang="en-US" sz="1800" b="0" i="0" u="none" strike="noStrike" dirty="0">
                <a:solidFill>
                  <a:srgbClr val="000000"/>
                </a:solidFill>
                <a:effectLst/>
                <a:latin typeface="Calibri" panose="020F0502020204030204" pitchFamily="34" charset="0"/>
              </a:rPr>
              <a:t> is allocated to schools for all students on their “audited” (October 31</a:t>
            </a:r>
            <a:r>
              <a:rPr lang="en-US" sz="1800" b="0" i="0" u="none" strike="noStrike" baseline="30000" dirty="0">
                <a:solidFill>
                  <a:srgbClr val="000000"/>
                </a:solidFill>
                <a:effectLst/>
                <a:latin typeface="Calibri" panose="020F0502020204030204" pitchFamily="34" charset="0"/>
              </a:rPr>
              <a:t>st</a:t>
            </a:r>
            <a:r>
              <a:rPr lang="en-US" sz="1800" b="0" i="0" u="none" strike="noStrike" dirty="0">
                <a:solidFill>
                  <a:srgbClr val="000000"/>
                </a:solidFill>
                <a:effectLst/>
                <a:latin typeface="Calibri" panose="020F0502020204030204" pitchFamily="34" charset="0"/>
              </a:rPr>
              <a:t>) register, and is calculated by considering instructional programming requirements by student grade level with distinct weights for K-5, 6-8, and 9-12.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Funding for </a:t>
            </a:r>
            <a:r>
              <a:rPr lang="en-US" sz="1800" b="1" i="0" u="none" strike="noStrike" dirty="0">
                <a:solidFill>
                  <a:srgbClr val="000000"/>
                </a:solidFill>
                <a:effectLst/>
                <a:latin typeface="Calibri" panose="020F0502020204030204" pitchFamily="34" charset="0"/>
              </a:rPr>
              <a:t>Academic Intervention (AIS) </a:t>
            </a:r>
            <a:r>
              <a:rPr lang="en-US" sz="1800" b="0" i="0" u="none" strike="noStrike" dirty="0">
                <a:solidFill>
                  <a:srgbClr val="000000"/>
                </a:solidFill>
                <a:effectLst/>
                <a:latin typeface="Calibri" panose="020F0502020204030204" pitchFamily="34" charset="0"/>
              </a:rPr>
              <a:t>is determined by student academic performance when they enter a school, using test scores from their prior year. For schools where students do not have incoming test scores in the lower grades - such as before students begin taking tests or if they do not have prior test scores- we provide funding based on a students’ poverty level.</a:t>
            </a:r>
            <a:endParaRPr lang="en-US" b="0" dirty="0">
              <a:effectLst/>
            </a:endParaRP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Funding for </a:t>
            </a:r>
            <a:r>
              <a:rPr lang="en-US" sz="1800" b="1" i="0" u="none" strike="noStrike" dirty="0">
                <a:solidFill>
                  <a:srgbClr val="000000"/>
                </a:solidFill>
                <a:effectLst/>
                <a:latin typeface="Calibri" panose="020F0502020204030204" pitchFamily="34" charset="0"/>
              </a:rPr>
              <a:t>Special Education</a:t>
            </a:r>
            <a:r>
              <a:rPr lang="en-US" sz="1800" b="0" i="0" u="none" strike="noStrike" dirty="0">
                <a:solidFill>
                  <a:srgbClr val="000000"/>
                </a:solidFill>
                <a:effectLst/>
                <a:latin typeface="Calibri" panose="020F0502020204030204" pitchFamily="34" charset="0"/>
              </a:rPr>
              <a:t> is determined by the percentage of time students spend receiving special education services. For example, we have one weight for students receiving services for less than 20% of their week, another weight funding students receiving part-time services for up to 59% of their week, and a final weight for students receiving full-time special education services. </a:t>
            </a: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These special education weights are then also broken out by student grade level with the specific weighting value, again, determined based on the cost of providing the instructional program.</a:t>
            </a:r>
            <a:endParaRPr lang="en-US" b="0" dirty="0">
              <a:effectLst/>
            </a:endParaRP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We also provide supplemental funding that supports students who have been declassified as special education students. This funding supports students in their first year transitioning out of special education services, through the post-IEP transitional support weight.</a:t>
            </a:r>
            <a:endParaRPr lang="en-US" b="0" dirty="0">
              <a:effectLst/>
            </a:endParaRP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Funding </a:t>
            </a:r>
            <a:r>
              <a:rPr lang="en-US" sz="1800" b="1" i="0" u="none" strike="noStrike" dirty="0">
                <a:solidFill>
                  <a:srgbClr val="000000"/>
                </a:solidFill>
                <a:effectLst/>
                <a:latin typeface="Calibri" panose="020F0502020204030204" pitchFamily="34" charset="0"/>
              </a:rPr>
              <a:t>for English Language Learners</a:t>
            </a:r>
            <a:r>
              <a:rPr lang="en-US" sz="1800" b="0" i="0" u="none" strike="noStrike" dirty="0">
                <a:solidFill>
                  <a:srgbClr val="000000"/>
                </a:solidFill>
                <a:effectLst/>
                <a:latin typeface="Calibri" panose="020F0502020204030204" pitchFamily="34" charset="0"/>
              </a:rPr>
              <a:t> (ELLs) is allocated based on student grade level, reflecting mandated instructional services - including Bilingual and ENL instructional programming. Additionally, we have weights for “former ELLs” who have achieved proficiency within the past two years (indicated using the State-designated term “Commanding”). We also provide funding for ELLs with Students with Interrupted Formal Education (SIFE) status. Students with this classification receive their respective ELL weight, in addition to the SIFE weight.</a:t>
            </a:r>
            <a:endParaRPr lang="en-US" b="0" dirty="0">
              <a:effectLst/>
            </a:endParaRP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We also have another category of weights for Portfolio High Schools. These weights are provided to schools based on the number of students who are involved in these academic programs within each high school. Career and Technical weights have different Tiers, based on the type of career preparation program. Programs that require more resources such as nursing, agriculture &amp; veterinary, aviation technology, automotive, culinary, etc.,  require industry specific equipment, higher level of consumable supplies and materials, student internship requirements that are integral to the program of study and highly specialized and ongoing industry training for teachers, have higher weights to support that instructional programming. </a:t>
            </a: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There are also separate weights for students in specialized academic or specialized audition schools and for students attending transfer schools. Only students attending high schools are eligible for these weights.</a:t>
            </a:r>
            <a:endParaRPr lang="en-US" b="0" dirty="0">
              <a:effectLst/>
            </a:endParaRPr>
          </a:p>
          <a:p>
            <a:br>
              <a:rPr lang="en-US" dirty="0"/>
            </a:br>
            <a:endParaRPr lang="en-US" dirty="0"/>
          </a:p>
        </p:txBody>
      </p:sp>
      <p:sp>
        <p:nvSpPr>
          <p:cNvPr id="23556" name="Slide Number Placeholder 3"/>
          <p:cNvSpPr>
            <a:spLocks noGrp="1"/>
          </p:cNvSpPr>
          <p:nvPr>
            <p:ph type="sldNum" sz="quarter" idx="5"/>
          </p:nvPr>
        </p:nvSpPr>
        <p:spPr>
          <a:noFill/>
        </p:spPr>
        <p:txBody>
          <a:bodyPr/>
          <a:lstStyle/>
          <a:p>
            <a:fld id="{A9670D6F-DAFF-41C3-BAC3-3D4F3AE53FC7}" type="slidenum">
              <a:rPr lang="en-US"/>
              <a:pPr/>
              <a:t>10</a:t>
            </a:fld>
            <a:endParaRPr lang="en-US"/>
          </a:p>
        </p:txBody>
      </p:sp>
      <p:sp>
        <p:nvSpPr>
          <p:cNvPr id="2" name="Footer Placeholder 1"/>
          <p:cNvSpPr>
            <a:spLocks noGrp="1"/>
          </p:cNvSpPr>
          <p:nvPr>
            <p:ph type="ftr" sz="quarter" idx="10"/>
          </p:nvPr>
        </p:nvSpPr>
        <p:spPr/>
        <p:txBody>
          <a:bodyPr/>
          <a:lstStyle/>
          <a:p>
            <a:pPr>
              <a:defRPr/>
            </a:pPr>
            <a:r>
              <a:rPr lang="en-US"/>
              <a:t>CONFIDENTIAL DOCUMENT                  NOT FOR DISTRIBUTION</a:t>
            </a:r>
          </a:p>
        </p:txBody>
      </p:sp>
    </p:spTree>
    <p:extLst>
      <p:ext uri="{BB962C8B-B14F-4D97-AF65-F5344CB8AC3E}">
        <p14:creationId xmlns:p14="http://schemas.microsoft.com/office/powerpoint/2010/main" val="3250861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57150" algn="l" rtl="0" fontAlgn="t">
              <a:spcBef>
                <a:spcPts val="0"/>
              </a:spcBef>
              <a:spcAft>
                <a:spcPts val="800"/>
              </a:spcAft>
            </a:pPr>
            <a:r>
              <a:rPr lang="en-US" sz="1200" b="0" i="0" u="none" strike="noStrike" dirty="0">
                <a:solidFill>
                  <a:srgbClr val="000000"/>
                </a:solidFill>
                <a:effectLst/>
                <a:latin typeface="Calibri" panose="020F0502020204030204" pitchFamily="34" charset="0"/>
              </a:rPr>
              <a:t>We just took a look at all of the weights that students could be eligible to receive within the Fair Student Funding Formula allocation. I also shared that, as we are calculating that formula for each school, we take into account the instructional needs of each individual student within the school as we determine schools’ overall budget allocations. In this slide, we will take a look at how each students’ calculation is determined. The different types of weights are indicated, by color, in the upper right corner of the slide.</a:t>
            </a:r>
          </a:p>
          <a:p>
            <a:pPr marL="57150" algn="l" rtl="0" fontAlgn="t">
              <a:spcBef>
                <a:spcPts val="0"/>
              </a:spcBef>
              <a:spcAft>
                <a:spcPts val="800"/>
              </a:spcAft>
            </a:pPr>
            <a:endParaRPr lang="en-US" b="0" dirty="0">
              <a:effectLst/>
            </a:endParaRPr>
          </a:p>
          <a:p>
            <a:pPr marL="57150" algn="l" rtl="0" fontAlgn="t">
              <a:spcBef>
                <a:spcPts val="0"/>
              </a:spcBef>
              <a:spcAft>
                <a:spcPts val="800"/>
              </a:spcAft>
            </a:pPr>
            <a:r>
              <a:rPr lang="en-US" sz="1200" b="0" i="0" u="none" strike="noStrike" dirty="0">
                <a:solidFill>
                  <a:srgbClr val="000000"/>
                </a:solidFill>
                <a:effectLst/>
                <a:latin typeface="Calibri" panose="020F0502020204030204" pitchFamily="34" charset="0"/>
              </a:rPr>
              <a:t>In order to determine the weight for each student, we evaluate their eligibility for the weight, based on data in NYC Public School systems that store key information about students.</a:t>
            </a:r>
          </a:p>
          <a:p>
            <a:pPr marL="57150" algn="l" rtl="0" fontAlgn="t">
              <a:spcBef>
                <a:spcPts val="0"/>
              </a:spcBef>
              <a:spcAft>
                <a:spcPts val="800"/>
              </a:spcAft>
            </a:pPr>
            <a:endParaRPr lang="en-US" sz="1200" b="0" i="0" u="none" strike="noStrike" dirty="0">
              <a:solidFill>
                <a:srgbClr val="000000"/>
              </a:solidFill>
              <a:effectLst/>
              <a:latin typeface="Calibri" panose="020F0502020204030204" pitchFamily="34" charset="0"/>
            </a:endParaRPr>
          </a:p>
          <a:p>
            <a:pPr marL="57150" algn="l" rtl="0" fontAlgn="t">
              <a:spcBef>
                <a:spcPts val="0"/>
              </a:spcBef>
              <a:spcAft>
                <a:spcPts val="800"/>
              </a:spcAft>
            </a:pPr>
            <a:r>
              <a:rPr lang="en-US" sz="1200" b="0" i="0" u="none" strike="noStrike" dirty="0">
                <a:solidFill>
                  <a:srgbClr val="000000"/>
                </a:solidFill>
                <a:effectLst/>
                <a:latin typeface="Calibri" panose="020F0502020204030204" pitchFamily="34" charset="0"/>
              </a:rPr>
              <a:t>Now, we are going to walk you through the process for how Fair Student Funding would be allocated for two students, Sam and Alex, through the Fair Student Funding </a:t>
            </a:r>
            <a:r>
              <a:rPr lang="en-US" sz="1200" b="0" i="1" u="none" strike="noStrike" dirty="0">
                <a:solidFill>
                  <a:srgbClr val="000000"/>
                </a:solidFill>
                <a:effectLst/>
                <a:latin typeface="Calibri" panose="020F0502020204030204" pitchFamily="34" charset="0"/>
              </a:rPr>
              <a:t>Formula</a:t>
            </a:r>
            <a:r>
              <a:rPr lang="en-US" sz="1200" b="0" i="0" u="none" strike="noStrike" dirty="0">
                <a:solidFill>
                  <a:srgbClr val="000000"/>
                </a:solidFill>
                <a:effectLst/>
                <a:latin typeface="Calibri" panose="020F0502020204030204" pitchFamily="34" charset="0"/>
              </a:rPr>
              <a:t>. </a:t>
            </a:r>
            <a:endParaRPr lang="en-US" b="0" dirty="0">
              <a:effectLst/>
            </a:endParaRPr>
          </a:p>
          <a:p>
            <a:pPr marL="57150" algn="l" rtl="0" fontAlgn="t">
              <a:spcBef>
                <a:spcPts val="0"/>
              </a:spcBef>
              <a:spcAft>
                <a:spcPts val="800"/>
              </a:spcAft>
            </a:pPr>
            <a:endParaRPr lang="en-US" sz="1200" b="0" i="0" u="none" strike="noStrike" dirty="0">
              <a:solidFill>
                <a:srgbClr val="000000"/>
              </a:solidFill>
              <a:effectLst/>
              <a:latin typeface="Calibri" panose="020F0502020204030204" pitchFamily="34" charset="0"/>
            </a:endParaRPr>
          </a:p>
          <a:p>
            <a:pPr marL="57150" algn="l" rtl="0" fontAlgn="t">
              <a:spcBef>
                <a:spcPts val="0"/>
              </a:spcBef>
              <a:spcAft>
                <a:spcPts val="800"/>
              </a:spcAft>
            </a:pPr>
            <a:r>
              <a:rPr lang="en-US" sz="1200" b="0" i="0" u="none" strike="noStrike" dirty="0">
                <a:solidFill>
                  <a:srgbClr val="000000"/>
                </a:solidFill>
                <a:effectLst/>
                <a:latin typeface="Calibri" panose="020F0502020204030204" pitchFamily="34" charset="0"/>
              </a:rPr>
              <a:t>Sam and Alex are two students who attend an elementary school in our district. </a:t>
            </a:r>
          </a:p>
          <a:p>
            <a:pPr marL="57150" algn="l" rtl="0" fontAlgn="t">
              <a:spcBef>
                <a:spcPts val="0"/>
              </a:spcBef>
              <a:spcAft>
                <a:spcPts val="800"/>
              </a:spcAft>
            </a:pPr>
            <a:endParaRPr lang="en-US" b="0" dirty="0">
              <a:effectLst/>
            </a:endParaRPr>
          </a:p>
          <a:p>
            <a:pPr marL="571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The orange section shows the Grade Weight that they first receive. Because they are elementary students, they are both entitled to the K-5 </a:t>
            </a:r>
            <a:r>
              <a:rPr lang="en-US" sz="1200" b="1" i="0" u="none" strike="noStrike" dirty="0">
                <a:solidFill>
                  <a:srgbClr val="000000"/>
                </a:solidFill>
                <a:effectLst/>
                <a:latin typeface="Calibri" panose="020F0502020204030204" pitchFamily="34" charset="0"/>
              </a:rPr>
              <a:t>grade weight </a:t>
            </a:r>
            <a:r>
              <a:rPr lang="en-US" sz="1200" b="0" i="0" u="none" strike="noStrike" dirty="0">
                <a:solidFill>
                  <a:srgbClr val="000000"/>
                </a:solidFill>
                <a:effectLst/>
                <a:latin typeface="Calibri" panose="020F0502020204030204" pitchFamily="34" charset="0"/>
              </a:rPr>
              <a:t>of 1.0, again, shown in the graph in orange.  </a:t>
            </a:r>
          </a:p>
          <a:p>
            <a:pPr marL="742950" lvl="1" indent="-2857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If they were middle school students, they would have a weight of 1.08. And if they were high school students, they would receive a weight of 1.03.</a:t>
            </a:r>
          </a:p>
          <a:p>
            <a:pPr marL="742950" lvl="1" indent="-285750" algn="l" rtl="0" fontAlgn="base">
              <a:spcBef>
                <a:spcPts val="0"/>
              </a:spcBef>
              <a:spcAft>
                <a:spcPts val="0"/>
              </a:spcAft>
              <a:buFont typeface="Arial" panose="020B0604020202020204" pitchFamily="34" charset="0"/>
              <a:buChar char="•"/>
            </a:pPr>
            <a:endParaRPr lang="en-US" sz="1200" b="0" i="0" u="none" strike="noStrike" dirty="0">
              <a:solidFill>
                <a:srgbClr val="000000"/>
              </a:solidFill>
              <a:effectLst/>
              <a:latin typeface="Calibri" panose="020F0502020204030204" pitchFamily="34" charset="0"/>
            </a:endParaRPr>
          </a:p>
          <a:p>
            <a:pPr marL="571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Both Sam and Alex are classified as </a:t>
            </a:r>
            <a:r>
              <a:rPr lang="en-US" sz="1200" b="1" i="0" u="none" strike="noStrike" dirty="0">
                <a:solidFill>
                  <a:srgbClr val="000000"/>
                </a:solidFill>
                <a:effectLst/>
                <a:latin typeface="Calibri" panose="020F0502020204030204" pitchFamily="34" charset="0"/>
              </a:rPr>
              <a:t>English Language Learners (ELLs)</a:t>
            </a:r>
            <a:r>
              <a:rPr lang="en-US" sz="1200" b="0" i="0" u="none" strike="noStrike" dirty="0">
                <a:solidFill>
                  <a:srgbClr val="000000"/>
                </a:solidFill>
                <a:effectLst/>
                <a:latin typeface="Calibri" panose="020F0502020204030204" pitchFamily="34" charset="0"/>
              </a:rPr>
              <a:t> – shown in green</a:t>
            </a:r>
            <a:r>
              <a:rPr lang="en-US" sz="1200" b="1" i="0" u="none" strike="noStrike" dirty="0">
                <a:solidFill>
                  <a:srgbClr val="000000"/>
                </a:solidFill>
                <a:effectLst/>
                <a:latin typeface="Calibri" panose="020F0502020204030204" pitchFamily="34" charset="0"/>
              </a:rPr>
              <a:t>.</a:t>
            </a:r>
            <a:endParaRPr lang="en-US" sz="1200" b="0" i="0" u="none" strike="noStrike" dirty="0">
              <a:solidFill>
                <a:srgbClr val="000000"/>
              </a:solidFill>
              <a:effectLst/>
              <a:latin typeface="Calibri" panose="020F0502020204030204" pitchFamily="34" charset="0"/>
            </a:endParaRPr>
          </a:p>
          <a:p>
            <a:pPr marL="742950" lvl="1" indent="-2857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Sam is an elementary school multi-lingual learner, enrolled in a standalone English as a New Language (ENL) program.  Therefore SAM is entitled to the K-5 ENL weight of .40</a:t>
            </a:r>
          </a:p>
          <a:p>
            <a:pPr marL="742950" lvl="1" indent="-2857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Alex is also an elementary school multi-lingual learner.  Alex is enrolled at a bilingual program at his school.  The school has appropriately coded Alex as enrolled in a bilingual program in the NYC Public Schools’ scheduling system (STARS).  As such, Alex is entitled to the K-5 bilingual weight of .44</a:t>
            </a:r>
          </a:p>
          <a:p>
            <a:pPr marL="742950" lvl="1" indent="-285750" algn="l" rtl="0" fontAlgn="base">
              <a:spcBef>
                <a:spcPts val="0"/>
              </a:spcBef>
              <a:spcAft>
                <a:spcPts val="0"/>
              </a:spcAft>
              <a:buFont typeface="Arial" panose="020B0604020202020204" pitchFamily="34" charset="0"/>
              <a:buChar char="•"/>
            </a:pPr>
            <a:endParaRPr lang="en-US" sz="1200" b="0" i="0" u="none" strike="noStrike" dirty="0">
              <a:solidFill>
                <a:srgbClr val="000000"/>
              </a:solidFill>
              <a:effectLst/>
              <a:latin typeface="Calibri" panose="020F0502020204030204" pitchFamily="34" charset="0"/>
            </a:endParaRPr>
          </a:p>
          <a:p>
            <a:pPr marL="571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Both students are students with disabilities, requiring </a:t>
            </a:r>
            <a:r>
              <a:rPr lang="en-US" sz="1200" b="1" i="0" u="none" strike="noStrike" dirty="0">
                <a:solidFill>
                  <a:srgbClr val="000000"/>
                </a:solidFill>
                <a:effectLst/>
                <a:latin typeface="Calibri" panose="020F0502020204030204" pitchFamily="34" charset="0"/>
              </a:rPr>
              <a:t>special education </a:t>
            </a:r>
            <a:r>
              <a:rPr lang="en-US" sz="1200" b="0" i="0" u="none" strike="noStrike" dirty="0">
                <a:solidFill>
                  <a:srgbClr val="000000"/>
                </a:solidFill>
                <a:effectLst/>
                <a:latin typeface="Calibri" panose="020F0502020204030204" pitchFamily="34" charset="0"/>
              </a:rPr>
              <a:t>classroom instructional services (of Special Education Teacher Support Services (SETSS), Special Class (SC) or Integrated Co-Teaching (ICT)).</a:t>
            </a:r>
          </a:p>
          <a:p>
            <a:pPr marL="742950" lvl="1" indent="-2857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Sam’s Individualized Educational Program (IEP) requires less than 20% of Sam’s instructional program to be in an IEP setting, therefore Sam is entitled to the &lt;20% special education weight of .56, shown in yellow.</a:t>
            </a:r>
          </a:p>
          <a:p>
            <a:pPr marL="742950" lvl="1" indent="-285750" algn="l"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Alex’s Individualized Educational Program (IEP) 21%-59% of Alex’s instructional program to be spent in an IEP setting; therefore Alex is entitled to the 21%-59% special education weight of 1.25, shown in yellow.</a:t>
            </a:r>
          </a:p>
          <a:p>
            <a:pPr marL="742950" lvl="1" indent="-285750" algn="l" rtl="0" fontAlgn="base">
              <a:spcBef>
                <a:spcPts val="0"/>
              </a:spcBef>
              <a:spcAft>
                <a:spcPts val="0"/>
              </a:spcAft>
              <a:buFont typeface="Arial" panose="020B0604020202020204" pitchFamily="34" charset="0"/>
              <a:buChar char="•"/>
            </a:pPr>
            <a:endParaRPr lang="en-US" sz="1200" b="0" i="0" u="none" strike="noStrike" dirty="0">
              <a:solidFill>
                <a:srgbClr val="000000"/>
              </a:solidFill>
              <a:effectLst/>
              <a:latin typeface="Calibri" panose="020F0502020204030204" pitchFamily="34" charset="0"/>
            </a:endParaRPr>
          </a:p>
          <a:p>
            <a:pPr marL="57150" algn="l" rtl="0" fontAlgn="base">
              <a:spcBef>
                <a:spcPts val="0"/>
              </a:spcBef>
              <a:spcAft>
                <a:spcPts val="80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Both students are students in poverty, therefore they are entitled to the FSF </a:t>
            </a:r>
            <a:r>
              <a:rPr lang="en-US" sz="1200" b="1" i="0" u="none" strike="noStrike" dirty="0">
                <a:solidFill>
                  <a:srgbClr val="000000"/>
                </a:solidFill>
                <a:effectLst/>
                <a:latin typeface="Calibri" panose="020F0502020204030204" pitchFamily="34" charset="0"/>
              </a:rPr>
              <a:t>Academic Intervention </a:t>
            </a:r>
            <a:r>
              <a:rPr lang="en-US" sz="1200" b="0" i="0" u="none" strike="noStrike" dirty="0">
                <a:solidFill>
                  <a:srgbClr val="000000"/>
                </a:solidFill>
                <a:effectLst/>
                <a:latin typeface="Calibri" panose="020F0502020204030204" pitchFamily="34" charset="0"/>
              </a:rPr>
              <a:t>weight of .12, shown in blue.</a:t>
            </a:r>
          </a:p>
          <a:p>
            <a:pPr marL="57150" algn="l" rtl="0" fontAlgn="base">
              <a:spcBef>
                <a:spcPts val="0"/>
              </a:spcBef>
              <a:spcAft>
                <a:spcPts val="800"/>
              </a:spcAft>
              <a:buFont typeface="Arial" panose="020B0604020202020204" pitchFamily="34" charset="0"/>
              <a:buChar char="•"/>
            </a:pPr>
            <a:endParaRPr lang="en-US" sz="1200" b="0" i="0" u="none" strike="noStrike" dirty="0">
              <a:solidFill>
                <a:srgbClr val="000000"/>
              </a:solidFill>
              <a:effectLst/>
              <a:latin typeface="Calibri" panose="020F0502020204030204" pitchFamily="34" charset="0"/>
            </a:endParaRPr>
          </a:p>
          <a:p>
            <a:pPr marL="57150" algn="l" rtl="0" fontAlgn="t">
              <a:spcBef>
                <a:spcPts val="0"/>
              </a:spcBef>
              <a:spcAft>
                <a:spcPts val="800"/>
              </a:spcAft>
            </a:pPr>
            <a:r>
              <a:rPr lang="en-US" sz="1200" b="0" i="0" u="none" strike="noStrike" dirty="0">
                <a:solidFill>
                  <a:srgbClr val="FF0000"/>
                </a:solidFill>
                <a:effectLst/>
                <a:latin typeface="Calibri" panose="020F0502020204030204" pitchFamily="34" charset="0"/>
              </a:rPr>
              <a:t>When you add all the pieces together, Sam’s allocation through the FSF Formula would total a weight of 2.08; while Alex’s allocation total 2.81.  Because each weight of 1.0 is equal to $4,137; Sam’s weight of 2.08 is equal to approximately $8,600, while Alex’s weight of 2.81 is equal to approximately $11,600 under the FSF formula.</a:t>
            </a:r>
            <a:endParaRPr lang="en-US" b="0" dirty="0">
              <a:effectLst/>
            </a:endParaRPr>
          </a:p>
          <a:p>
            <a:pPr eaLnBrk="1" hangingPunct="1"/>
            <a:endParaRPr lang="en-US" dirty="0"/>
          </a:p>
        </p:txBody>
      </p:sp>
      <p:sp>
        <p:nvSpPr>
          <p:cNvPr id="23556"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670D6F-DAFF-41C3-BAC3-3D4F3AE53FC7}" type="slidenum">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
        <p:nvSpPr>
          <p:cNvPr id="2" name="Footer Placeholder 1"/>
          <p:cNvSpPr>
            <a:spLocks noGrp="1"/>
          </p:cNvSpPr>
          <p:nvPr>
            <p:ph type="ft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t>CONFIDENTIAL DOCUMENT                  NOT FOR DISTRIBUTION</a:t>
            </a:r>
          </a:p>
        </p:txBody>
      </p:sp>
    </p:spTree>
    <p:extLst>
      <p:ext uri="{BB962C8B-B14F-4D97-AF65-F5344CB8AC3E}">
        <p14:creationId xmlns:p14="http://schemas.microsoft.com/office/powerpoint/2010/main" val="2713208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And now that we’ve gone into great depth on the Overall NYC Public Schools budget for the current school year, as well as the current Fair Student Funding Formula, I am going to review what is ahead for the next fiscal year FY24, which aligns to the 2023-2024 school year.</a:t>
            </a:r>
            <a:endParaRPr lang="en-US" dirty="0"/>
          </a:p>
        </p:txBody>
      </p:sp>
      <p:sp>
        <p:nvSpPr>
          <p:cNvPr id="4" name="Slide Number Placeholder 3"/>
          <p:cNvSpPr>
            <a:spLocks noGrp="1"/>
          </p:cNvSpPr>
          <p:nvPr>
            <p:ph type="sldNum" sz="quarter" idx="5"/>
          </p:nvPr>
        </p:nvSpPr>
        <p:spPr/>
        <p:txBody>
          <a:bodyPr/>
          <a:lstStyle/>
          <a:p>
            <a:pPr>
              <a:defRPr/>
            </a:pPr>
            <a:fld id="{763C2830-012E-4B9C-A910-ECCC2F2F61E3}" type="slidenum">
              <a:rPr lang="en-US" smtClean="0"/>
              <a:pPr>
                <a:defRPr/>
              </a:pPr>
              <a:t>12</a:t>
            </a:fld>
            <a:endParaRPr lang="en-US"/>
          </a:p>
        </p:txBody>
      </p:sp>
    </p:spTree>
    <p:extLst>
      <p:ext uri="{BB962C8B-B14F-4D97-AF65-F5344CB8AC3E}">
        <p14:creationId xmlns:p14="http://schemas.microsoft.com/office/powerpoint/2010/main" val="120929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rtl="0">
              <a:spcBef>
                <a:spcPts val="0"/>
              </a:spcBef>
              <a:spcAft>
                <a:spcPts val="800"/>
              </a:spcAft>
            </a:pPr>
            <a:r>
              <a:rPr lang="en-US" sz="1800" b="0" i="0" u="none" strike="noStrike" dirty="0">
                <a:solidFill>
                  <a:srgbClr val="000000"/>
                </a:solidFill>
                <a:effectLst/>
                <a:latin typeface="Calibri" panose="020F0502020204030204" pitchFamily="34" charset="0"/>
              </a:rPr>
              <a:t>There are some common misconceptions around the Fair Student Funding formula and how it allocates resources to schools and students. Our analyses show that by and large, the Fair Student Funding Formula is very effective at directing more resources to students that have greater needs.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As noted on the slide, through the Fair Student Funding Formulas, our schools with the highest share of students in poverty receive 26% more per capita funding than our schools with the lowest share of students in poverty.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Further, our analyses show that similar patterns exist for schools with students in temporary housing, students with disabilities and English language learners.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And, while our data show that the way we calculate Fair Student Funding allocations through the Fair Student Funding Formula is equitable… </a:t>
            </a:r>
            <a:endParaRPr lang="en-US" b="0" dirty="0">
              <a:effectLst/>
            </a:endParaRPr>
          </a:p>
          <a:p>
            <a:br>
              <a:rPr lang="en-US" dirty="0"/>
            </a:br>
            <a:endParaRPr lang="en-US" dirty="0"/>
          </a:p>
        </p:txBody>
      </p:sp>
      <p:sp>
        <p:nvSpPr>
          <p:cNvPr id="23556" name="Slide Number Placeholder 3"/>
          <p:cNvSpPr>
            <a:spLocks noGrp="1"/>
          </p:cNvSpPr>
          <p:nvPr>
            <p:ph type="sldNum" sz="quarter" idx="5"/>
          </p:nvPr>
        </p:nvSpPr>
        <p:spPr>
          <a:noFill/>
        </p:spPr>
        <p:txBody>
          <a:bodyPr/>
          <a:lstStyle/>
          <a:p>
            <a:fld id="{A9670D6F-DAFF-41C3-BAC3-3D4F3AE53FC7}" type="slidenum">
              <a:rPr lang="en-US"/>
              <a:pPr/>
              <a:t>13</a:t>
            </a:fld>
            <a:endParaRPr lang="en-US"/>
          </a:p>
        </p:txBody>
      </p:sp>
    </p:spTree>
    <p:extLst>
      <p:ext uri="{BB962C8B-B14F-4D97-AF65-F5344CB8AC3E}">
        <p14:creationId xmlns:p14="http://schemas.microsoft.com/office/powerpoint/2010/main" val="1887231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rtl="0">
              <a:spcBef>
                <a:spcPts val="0"/>
              </a:spcBef>
              <a:spcAft>
                <a:spcPts val="800"/>
              </a:spcAft>
            </a:pPr>
            <a:r>
              <a:rPr lang="en-US" sz="1800" b="0" i="0" u="none" strike="noStrike" dirty="0">
                <a:solidFill>
                  <a:srgbClr val="000000"/>
                </a:solidFill>
                <a:effectLst/>
                <a:latin typeface="Calibri" panose="020F0502020204030204" pitchFamily="34" charset="0"/>
              </a:rPr>
              <a:t>We </a:t>
            </a:r>
            <a:r>
              <a:rPr lang="en-US" sz="1800" b="0" i="1" u="none" strike="noStrike" dirty="0">
                <a:solidFill>
                  <a:srgbClr val="000000"/>
                </a:solidFill>
                <a:effectLst/>
                <a:latin typeface="Calibri" panose="020F0502020204030204" pitchFamily="34" charset="0"/>
              </a:rPr>
              <a:t>do </a:t>
            </a:r>
            <a:r>
              <a:rPr lang="en-US" sz="1800" b="0" i="0" u="none" strike="noStrike" dirty="0">
                <a:solidFill>
                  <a:srgbClr val="000000"/>
                </a:solidFill>
                <a:effectLst/>
                <a:latin typeface="Calibri" panose="020F0502020204030204" pitchFamily="34" charset="0"/>
              </a:rPr>
              <a:t>believe that improvements can be made to the Fair Student Funding Formula.</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As discussed briefly earlier in the presentation, in Summer 2022, the Fair Student Funding Working Group was formed in response to Chancellor Banks’ request to examine the FSF Formula and make suggestions for improvements to it. </a:t>
            </a:r>
            <a:endParaRPr lang="en-US" b="0" dirty="0">
              <a:effectLst/>
            </a:endParaRP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Over the course of four months, the group worked in partnership with national experts and our NYC Public Schools team to analyze and identify a series of recommended changes to the formula, as well as aligned policy recommendations. </a:t>
            </a:r>
            <a:endParaRPr lang="en-US" b="0" dirty="0">
              <a:effectLst/>
            </a:endParaRPr>
          </a:p>
          <a:p>
            <a:pPr rtl="0">
              <a:spcBef>
                <a:spcPts val="0"/>
              </a:spcBef>
              <a:spcAft>
                <a:spcPts val="800"/>
              </a:spcAft>
            </a:pPr>
            <a:endParaRPr lang="en-US" sz="1800" b="0" i="0" u="none" strike="noStrike" dirty="0">
              <a:solidFill>
                <a:srgbClr val="000000"/>
              </a:solidFill>
              <a:effectLst/>
              <a:latin typeface="Calibri" panose="020F0502020204030204" pitchFamily="34" charset="0"/>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The Working Group was tasked with reviewing and making recommendations relating to the Fair Student Funding formula, including the categories, types of students, grade levels, and weights within the formula, in order to best meet the needs of students citywide, while keeping equity at the core of the work.​</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The Working Group published a report with recommendations for changes to the formula in November 2022. All of the working group’s materials, including the presentations, meeting minutes and the final report are available on our website at the link provided in the chat.</a:t>
            </a:r>
          </a:p>
          <a:p>
            <a:pPr rtl="0">
              <a:spcBef>
                <a:spcPts val="0"/>
              </a:spcBef>
              <a:spcAft>
                <a:spcPts val="800"/>
              </a:spcAft>
            </a:pPr>
            <a:endParaRPr lang="en-US" b="0" dirty="0">
              <a:effectLst/>
            </a:endParaRPr>
          </a:p>
          <a:p>
            <a:r>
              <a:rPr lang="en-US" sz="1800" b="0" i="0" u="none" strike="noStrike" dirty="0">
                <a:solidFill>
                  <a:srgbClr val="000000"/>
                </a:solidFill>
                <a:effectLst/>
                <a:latin typeface="Calibri" panose="020F0502020204030204" pitchFamily="34" charset="0"/>
              </a:rPr>
              <a:t>&lt;&lt;MODERATOR DROP THIS LINK IN THE CHAT: </a:t>
            </a:r>
            <a:r>
              <a:rPr lang="en-US" sz="1800" b="0" i="0" u="sng" strike="noStrike" dirty="0">
                <a:solidFill>
                  <a:srgbClr val="000000"/>
                </a:solidFill>
                <a:effectLst/>
                <a:latin typeface="Calibri" panose="020F0502020204030204" pitchFamily="34" charset="0"/>
                <a:hlinkClick r:id="rId3"/>
              </a:rPr>
              <a:t>https://infohub.nyced.org/reports/financial/financial-data-and-reports</a:t>
            </a:r>
            <a:r>
              <a:rPr lang="en-US" sz="1800" b="0" i="0" u="none" strike="noStrike" dirty="0">
                <a:solidFill>
                  <a:srgbClr val="000000"/>
                </a:solidFill>
                <a:effectLst/>
                <a:latin typeface="Calibri" panose="020F0502020204030204" pitchFamily="34" charset="0"/>
              </a:rPr>
              <a:t> &gt;&gt; </a:t>
            </a:r>
            <a:endParaRPr lang="en-US" dirty="0"/>
          </a:p>
        </p:txBody>
      </p:sp>
      <p:sp>
        <p:nvSpPr>
          <p:cNvPr id="23556" name="Slide Number Placeholder 3"/>
          <p:cNvSpPr>
            <a:spLocks noGrp="1"/>
          </p:cNvSpPr>
          <p:nvPr>
            <p:ph type="sldNum" sz="quarter" idx="5"/>
          </p:nvPr>
        </p:nvSpPr>
        <p:spPr>
          <a:noFill/>
        </p:spPr>
        <p:txBody>
          <a:bodyPr/>
          <a:lstStyle/>
          <a:p>
            <a:fld id="{A9670D6F-DAFF-41C3-BAC3-3D4F3AE53FC7}" type="slidenum">
              <a:rPr lang="en-US"/>
              <a:pPr/>
              <a:t>14</a:t>
            </a:fld>
            <a:endParaRPr lang="en-US"/>
          </a:p>
        </p:txBody>
      </p:sp>
    </p:spTree>
    <p:extLst>
      <p:ext uri="{BB962C8B-B14F-4D97-AF65-F5344CB8AC3E}">
        <p14:creationId xmlns:p14="http://schemas.microsoft.com/office/powerpoint/2010/main" val="1974632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800"/>
              </a:spcAft>
            </a:pPr>
            <a:r>
              <a:rPr lang="en-US" sz="1200" b="0" i="0" u="none" strike="noStrike" dirty="0">
                <a:solidFill>
                  <a:srgbClr val="000000"/>
                </a:solidFill>
                <a:effectLst/>
                <a:latin typeface="Calibri" panose="020F0502020204030204" pitchFamily="34" charset="0"/>
              </a:rPr>
              <a:t>Moving forward, the Chancellor has accepted and is proposing two changes to the Fair Student Funding Formula, which I will now discuss.</a:t>
            </a:r>
          </a:p>
          <a:p>
            <a:pPr rtl="0">
              <a:spcBef>
                <a:spcPts val="0"/>
              </a:spcBef>
              <a:spcAft>
                <a:spcPts val="800"/>
              </a:spcAft>
            </a:pPr>
            <a:endParaRPr lang="en-US" b="0" dirty="0">
              <a:effectLst/>
            </a:endParaRPr>
          </a:p>
          <a:p>
            <a:pPr rtl="0">
              <a:spcBef>
                <a:spcPts val="0"/>
              </a:spcBef>
              <a:spcAft>
                <a:spcPts val="800"/>
              </a:spcAft>
            </a:pPr>
            <a:r>
              <a:rPr lang="en-US" sz="1200" b="0" i="0" u="none" strike="noStrike" dirty="0">
                <a:solidFill>
                  <a:srgbClr val="000000"/>
                </a:solidFill>
                <a:effectLst/>
                <a:latin typeface="Calibri" panose="020F0502020204030204" pitchFamily="34" charset="0"/>
              </a:rPr>
              <a:t>We are first proposing to add a Students in Temporary Housing weight to the FSF formula </a:t>
            </a:r>
            <a:endParaRPr lang="en-US" b="0" dirty="0">
              <a:effectLst/>
            </a:endParaRPr>
          </a:p>
          <a:p>
            <a:pPr marL="4572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This weight would provide additional funding to schools for students who are identified as Students in Temporary Housing. </a:t>
            </a:r>
          </a:p>
          <a:p>
            <a:pPr marL="4572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This marks a significant shift in how we allocate resources to our students, with this specific focus on supporting students who reside in temporary housing. This will have an impact on our asylum-seeking families who are living in temporary housing, providing additional resources to the schools who are taking them in.  </a:t>
            </a:r>
          </a:p>
          <a:p>
            <a:pPr marL="4572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&lt;&lt;Superintendents can consider tailor more TPs based on the impact of this weight in their district.&gt;&gt;</a:t>
            </a:r>
          </a:p>
          <a:p>
            <a:pPr marL="4572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This was the top recommendation from the FSF Working Group and is expected to drive $45 million in funding, impacting students in temporary housing across all five boroughs. </a:t>
            </a:r>
          </a:p>
          <a:p>
            <a:pPr marL="742950" lvl="1" indent="-2857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We will better understand how much funding we will be receiving in our district by late spring when initial allocations are released.</a:t>
            </a:r>
          </a:p>
          <a:p>
            <a:pPr rtl="0">
              <a:spcBef>
                <a:spcPts val="0"/>
              </a:spcBef>
              <a:spcAft>
                <a:spcPts val="0"/>
              </a:spcAft>
            </a:pPr>
            <a:br>
              <a:rPr lang="en-US" b="0" dirty="0">
                <a:effectLst/>
              </a:rPr>
            </a:br>
            <a:r>
              <a:rPr lang="en-US" sz="1200" b="0" i="0" u="none" strike="noStrike" dirty="0">
                <a:solidFill>
                  <a:srgbClr val="000000"/>
                </a:solidFill>
                <a:effectLst/>
                <a:latin typeface="Calibri" panose="020F0502020204030204" pitchFamily="34" charset="0"/>
              </a:rPr>
              <a:t>Secondly, we are proposing to add a concentration weight to the FSF Formula: </a:t>
            </a:r>
            <a:endParaRPr lang="en-US" b="0" dirty="0">
              <a:effectLst/>
            </a:endParaRPr>
          </a:p>
          <a:p>
            <a:pPr marL="6858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The concentration weight would provide additional funding to schools with high populations of students with significant needs.</a:t>
            </a:r>
          </a:p>
          <a:p>
            <a:pPr marL="6858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Research shows that schools that serve higher concentrations of students with high needs (such as students in poverty, students with disabilities, English language learners) require additional resources to provide robust education and appropriate resources and supports to their students. </a:t>
            </a:r>
          </a:p>
          <a:p>
            <a:pPr marL="685800" rtl="0" fontAlgn="base">
              <a:spcBef>
                <a:spcPts val="0"/>
              </a:spcBef>
              <a:spcAft>
                <a:spcPts val="0"/>
              </a:spcAft>
              <a:buFont typeface="Arial" panose="020B0604020202020204" pitchFamily="34" charset="0"/>
              <a:buChar char="•"/>
            </a:pPr>
            <a:endParaRPr lang="en-US" sz="1200" b="0" i="0" u="none" strike="noStrike" dirty="0">
              <a:solidFill>
                <a:srgbClr val="000000"/>
              </a:solidFill>
              <a:effectLst/>
              <a:latin typeface="Calibri" panose="020F0502020204030204" pitchFamily="34" charset="0"/>
            </a:endParaRPr>
          </a:p>
          <a:p>
            <a:pPr marL="6858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highlight>
                  <a:srgbClr val="FFFF00"/>
                </a:highlight>
                <a:latin typeface="Calibri" panose="020F0502020204030204" pitchFamily="34" charset="0"/>
              </a:rPr>
              <a:t>&lt;&lt;Superintendents can consider tailor more TPs based on the impact of this weight in their district.&gt;&gt;</a:t>
            </a:r>
          </a:p>
          <a:p>
            <a:pPr marL="685800" rtl="0" fontAlgn="base">
              <a:spcBef>
                <a:spcPts val="0"/>
              </a:spcBef>
              <a:spcAft>
                <a:spcPts val="0"/>
              </a:spcAft>
              <a:buFont typeface="Arial" panose="020B0604020202020204" pitchFamily="34" charset="0"/>
              <a:buChar char="•"/>
            </a:pPr>
            <a:endParaRPr lang="en-US" sz="1200" b="0" i="0" u="none" strike="noStrike" dirty="0">
              <a:solidFill>
                <a:srgbClr val="000000"/>
              </a:solidFill>
              <a:effectLst/>
              <a:latin typeface="Calibri" panose="020F0502020204030204" pitchFamily="34" charset="0"/>
            </a:endParaRPr>
          </a:p>
          <a:p>
            <a:pPr marL="68580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This weight is expected to drive $45 million in funding to schools in all five boroughs and would impact over 300 schools across the city serving the highest concentration of our neediest students. </a:t>
            </a:r>
          </a:p>
          <a:p>
            <a:pPr marL="742950" lvl="1" indent="-285750" rtl="0" fontAlgn="base">
              <a:spcBef>
                <a:spcPts val="0"/>
              </a:spcBef>
              <a:spcAft>
                <a:spcPts val="0"/>
              </a:spcAft>
              <a:buFont typeface="Arial" panose="020B0604020202020204" pitchFamily="34" charset="0"/>
              <a:buChar char="•"/>
            </a:pPr>
            <a:endParaRPr lang="en-US" sz="1200" b="0" i="0" u="none" strike="noStrike" dirty="0">
              <a:solidFill>
                <a:srgbClr val="000000"/>
              </a:solidFill>
              <a:effectLst/>
              <a:latin typeface="Calibri" panose="020F0502020204030204" pitchFamily="34" charset="0"/>
            </a:endParaRPr>
          </a:p>
          <a:p>
            <a:pPr marL="742950" lvl="1" indent="-2857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We will better understand how much funding we will be receiving in our district by initial allocations (late in the spring).</a:t>
            </a:r>
          </a:p>
          <a:p>
            <a:pPr marL="742950" lvl="1" indent="-2857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The concentration weight includes factors for proposition of students who are in poverty, consistent with the Working Group’s suggestion that we look at poverty in our weights; students with disability and students who are in temporary housing and other indicators.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121B9F6-1FDA-413C-BF7B-06CBF05521F0}" type="slidenum">
              <a:rPr lang="en-US" smtClean="0"/>
              <a:t>15</a:t>
            </a:fld>
            <a:endParaRPr lang="en-US"/>
          </a:p>
        </p:txBody>
      </p:sp>
    </p:spTree>
    <p:extLst>
      <p:ext uri="{BB962C8B-B14F-4D97-AF65-F5344CB8AC3E}">
        <p14:creationId xmlns:p14="http://schemas.microsoft.com/office/powerpoint/2010/main" val="3461942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algn="l" rtl="0" fontAlgn="t">
              <a:spcBef>
                <a:spcPts val="0"/>
              </a:spcBef>
              <a:spcAft>
                <a:spcPts val="0"/>
              </a:spcAft>
            </a:pPr>
            <a:r>
              <a:rPr lang="en-US" sz="1800" b="0" i="0" u="none" strike="noStrike" dirty="0">
                <a:solidFill>
                  <a:srgbClr val="000000"/>
                </a:solidFill>
                <a:effectLst/>
                <a:latin typeface="Calibri" panose="020F0502020204030204" pitchFamily="34" charset="0"/>
              </a:rPr>
              <a:t>In addition to changes to the weights outlined in the previous slide, the Chancellor has also accepted additional recommendations from the Working Group.</a:t>
            </a:r>
            <a:endParaRPr lang="en-US" b="0" dirty="0">
              <a:effectLst/>
            </a:endParaRPr>
          </a:p>
          <a:p>
            <a:pPr marL="57150" algn="l" rtl="0" fontAlgn="t">
              <a:spcBef>
                <a:spcPts val="0"/>
              </a:spcBef>
              <a:spcAft>
                <a:spcPts val="0"/>
              </a:spcAft>
            </a:pPr>
            <a:br>
              <a:rPr lang="en-US" b="0" dirty="0">
                <a:effectLst/>
              </a:rPr>
            </a:br>
            <a:r>
              <a:rPr lang="en-US" sz="1800" b="0" i="0" u="none" strike="noStrike" dirty="0">
                <a:solidFill>
                  <a:srgbClr val="000000"/>
                </a:solidFill>
                <a:effectLst/>
                <a:latin typeface="Calibri" panose="020F0502020204030204" pitchFamily="34" charset="0"/>
              </a:rPr>
              <a:t>Moving forward, NYC Public Schools will be:</a:t>
            </a:r>
            <a:endParaRPr lang="en-US" b="0" dirty="0">
              <a:effectLst/>
            </a:endParaRPr>
          </a:p>
          <a:p>
            <a:pPr marL="22860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Prioritizing budget appeals process to be responsive to Special Education programming </a:t>
            </a:r>
          </a:p>
          <a:p>
            <a:pPr marL="68580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Throughout the engagement sessions, the Working Group shared the critical need for schools to receive funding for all of the programmatic needs of students with disabilities in a general education setting. Understanding that there are changes to special education programming that may be impacted by changing enrollment at schools, we will be prioritizing supporting small schools and schools with high proportions of students with disabilities in the budget appeals process.  </a:t>
            </a:r>
          </a:p>
          <a:p>
            <a:pPr marL="68580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While this was not a recommendation in the working group’s final report, we heard this as a significant issue from many members of the working group and wanted to be responsive to the needs of the group.  </a:t>
            </a:r>
          </a:p>
          <a:p>
            <a:pPr marL="685800" algn="l"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Calibri" panose="020F0502020204030204" pitchFamily="34" charset="0"/>
            </a:endParaRPr>
          </a:p>
          <a:p>
            <a:pPr marL="22860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We will be working as a system to increase our transparency around school budgets. </a:t>
            </a:r>
          </a:p>
          <a:p>
            <a:pPr marL="68580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We also heard concerns over a lack of transparency and understanding in how we fund schools, how the formula works and what funds are available at the school level. </a:t>
            </a:r>
          </a:p>
          <a:p>
            <a:pPr marL="68580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We are taking steps to address this by being more thoughtful around how we present information to the public and ensure that through presentations and on our website that information is more accessible to all our stakeholders, including making significant changes to presentations, like this one!</a:t>
            </a:r>
          </a:p>
          <a:p>
            <a:pPr marL="57150" algn="l" rtl="0" fontAlgn="t">
              <a:spcBef>
                <a:spcPts val="0"/>
              </a:spcBef>
              <a:spcAft>
                <a:spcPts val="800"/>
              </a:spcAft>
            </a:pPr>
            <a:br>
              <a:rPr lang="en-US" b="0" dirty="0">
                <a:effectLst/>
              </a:rPr>
            </a:br>
            <a:r>
              <a:rPr lang="en-US" sz="1800" b="0" i="0" u="none" strike="noStrike" dirty="0">
                <a:solidFill>
                  <a:srgbClr val="000000"/>
                </a:solidFill>
                <a:effectLst/>
                <a:latin typeface="Calibri" panose="020F0502020204030204" pitchFamily="34" charset="0"/>
              </a:rPr>
              <a:t>In order to decide on which recommendations to choose, we carefully considered the recommendations of the working group and looked closely at the impacts of each recommendation. The working group was clear with their values - that we have more work to do to direct funding to our schools with the greatest needs. </a:t>
            </a:r>
            <a:endParaRPr lang="en-US" b="0" dirty="0">
              <a:effectLst/>
            </a:endParaRPr>
          </a:p>
          <a:p>
            <a:pPr marL="57150" algn="l" rtl="0" fontAlgn="t">
              <a:spcBef>
                <a:spcPts val="0"/>
              </a:spcBef>
              <a:spcAft>
                <a:spcPts val="800"/>
              </a:spcAft>
            </a:pPr>
            <a:endParaRPr lang="en-US" sz="1800" b="0" i="0" u="none" strike="noStrike" dirty="0">
              <a:solidFill>
                <a:srgbClr val="000000"/>
              </a:solidFill>
              <a:effectLst/>
              <a:latin typeface="Calibri" panose="020F0502020204030204" pitchFamily="34" charset="0"/>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We selected these proposals by balancing the values of equity and stability, looking to direct additional resources towards our schools and students with our highest needs while ensuring that schools do not see disruptions to existing resources.</a:t>
            </a:r>
            <a:endParaRPr lang="en-US" b="0" dirty="0">
              <a:effectLst/>
            </a:endParaRPr>
          </a:p>
          <a:p>
            <a:pPr marL="57150" algn="l" rtl="0" fontAlgn="t">
              <a:spcBef>
                <a:spcPts val="0"/>
              </a:spcBef>
              <a:spcAft>
                <a:spcPts val="800"/>
              </a:spcAft>
            </a:pPr>
            <a:endParaRPr lang="en-US" sz="1800" b="0" i="0" u="none" strike="noStrike" dirty="0">
              <a:solidFill>
                <a:srgbClr val="000000"/>
              </a:solidFill>
              <a:effectLst/>
              <a:latin typeface="Calibri" panose="020F0502020204030204" pitchFamily="34" charset="0"/>
            </a:endParaRPr>
          </a:p>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As a note, schools will not lose money as a result of these proposals. We are not reducing any weights to schools to fund this proposal.</a:t>
            </a:r>
            <a:endParaRPr lang="en-US" b="0" dirty="0">
              <a:effectLst/>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121B9F6-1FDA-413C-BF7B-06CBF05521F0}" type="slidenum">
              <a:rPr lang="en-US" smtClean="0"/>
              <a:t>16</a:t>
            </a:fld>
            <a:endParaRPr lang="en-US"/>
          </a:p>
        </p:txBody>
      </p:sp>
    </p:spTree>
    <p:extLst>
      <p:ext uri="{BB962C8B-B14F-4D97-AF65-F5344CB8AC3E}">
        <p14:creationId xmlns:p14="http://schemas.microsoft.com/office/powerpoint/2010/main" val="2485689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rtl="0">
              <a:spcBef>
                <a:spcPts val="0"/>
              </a:spcBef>
              <a:spcAft>
                <a:spcPts val="800"/>
              </a:spcAft>
            </a:pPr>
            <a:r>
              <a:rPr lang="en-US" sz="1800" b="0" i="0" u="none" strike="noStrike" dirty="0">
                <a:solidFill>
                  <a:srgbClr val="000000"/>
                </a:solidFill>
                <a:effectLst/>
                <a:latin typeface="Calibri" panose="020F0502020204030204" pitchFamily="34" charset="0"/>
              </a:rPr>
              <a:t>This chart, similar to one shown earlier, now includes the Proposed New Weights for next school year.</a:t>
            </a:r>
          </a:p>
          <a:p>
            <a:pPr rtl="0">
              <a:spcBef>
                <a:spcPts val="0"/>
              </a:spcBef>
              <a:spcAft>
                <a:spcPts val="800"/>
              </a:spcAft>
            </a:pP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What is listed here in the blue hi-lighted section in the top right-hand table are the proposed changes to the FSF Weights for the next school year. That means, if approved by the Panel for Education Policy (PEP) in April, these new weights will be used to calculate the schools FSF allocation for the 2023-2024 school year.</a:t>
            </a:r>
            <a:endParaRPr lang="en-US" b="0" dirty="0">
              <a:effectLst/>
            </a:endParaRPr>
          </a:p>
          <a:p>
            <a:pPr rtl="0">
              <a:spcBef>
                <a:spcPts val="0"/>
              </a:spcBef>
              <a:spcAft>
                <a:spcPts val="0"/>
              </a:spcAft>
            </a:pPr>
            <a:br>
              <a:rPr lang="en-US" b="0" dirty="0">
                <a:effectLst/>
              </a:rPr>
            </a:b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If approved by the PEP, there is no impact to the current school year budgets. New weights would be calculated and impact schools budgets by initial allocations for FY 2024</a:t>
            </a:r>
            <a:endParaRPr lang="en-US" b="0" dirty="0">
              <a:effectLst/>
            </a:endParaRPr>
          </a:p>
          <a:p>
            <a:br>
              <a:rPr lang="en-US" dirty="0"/>
            </a:br>
            <a:endParaRPr lang="en-US" dirty="0"/>
          </a:p>
        </p:txBody>
      </p:sp>
      <p:sp>
        <p:nvSpPr>
          <p:cNvPr id="23556"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670D6F-DAFF-41C3-BAC3-3D4F3AE53FC7}" type="slidenum">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
        <p:nvSpPr>
          <p:cNvPr id="2" name="Footer Placeholder 1"/>
          <p:cNvSpPr>
            <a:spLocks noGrp="1"/>
          </p:cNvSpPr>
          <p:nvPr>
            <p:ph type="ft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t>CONFIDENTIAL DOCUMENT                  NOT FOR DISTRIBUTION</a:t>
            </a:r>
          </a:p>
        </p:txBody>
      </p:sp>
    </p:spTree>
    <p:extLst>
      <p:ext uri="{BB962C8B-B14F-4D97-AF65-F5344CB8AC3E}">
        <p14:creationId xmlns:p14="http://schemas.microsoft.com/office/powerpoint/2010/main" val="3273186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marL="57150" algn="l" rtl="0" fontAlgn="t">
              <a:spcBef>
                <a:spcPts val="0"/>
              </a:spcBef>
              <a:spcAft>
                <a:spcPts val="800"/>
              </a:spcAft>
            </a:pPr>
            <a:r>
              <a:rPr lang="en-US" sz="1800" b="0" i="0" u="none" strike="noStrike" dirty="0">
                <a:solidFill>
                  <a:srgbClr val="000000"/>
                </a:solidFill>
                <a:effectLst/>
                <a:latin typeface="Calibri" panose="020F0502020204030204" pitchFamily="34" charset="0"/>
              </a:rPr>
              <a:t>And now, here is our timeline for moving forward.</a:t>
            </a:r>
          </a:p>
          <a:p>
            <a:pPr marL="57150" algn="l" rtl="0" fontAlgn="t">
              <a:spcBef>
                <a:spcPts val="0"/>
              </a:spcBef>
              <a:spcAft>
                <a:spcPts val="800"/>
              </a:spcAft>
            </a:pPr>
            <a:endParaRPr lang="en-US" b="0" dirty="0">
              <a:effectLst/>
            </a:endParaRPr>
          </a:p>
          <a:p>
            <a:pPr marL="5715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 </a:t>
            </a:r>
            <a:r>
              <a:rPr lang="en-US" sz="1800" b="1" i="0" u="none" strike="noStrike" dirty="0">
                <a:solidFill>
                  <a:srgbClr val="000000"/>
                </a:solidFill>
                <a:effectLst/>
                <a:latin typeface="Calibri" panose="020F0502020204030204" pitchFamily="34" charset="0"/>
              </a:rPr>
              <a:t>February &amp; March,</a:t>
            </a:r>
            <a:r>
              <a:rPr lang="en-US" sz="1800" b="0" i="0" u="none" strike="noStrike" dirty="0">
                <a:solidFill>
                  <a:srgbClr val="000000"/>
                </a:solidFill>
                <a:effectLst/>
                <a:latin typeface="Calibri" panose="020F0502020204030204" pitchFamily="34" charset="0"/>
              </a:rPr>
              <a:t> given initial budget estimates of City and State revenue, NYC Public Schools Superintendents present the CECs with the proposed Fair Student Funding weights for the coming school year. (That is </a:t>
            </a:r>
            <a:r>
              <a:rPr lang="en-US" sz="1800" b="1" i="1" u="sng" strike="noStrike" dirty="0">
                <a:solidFill>
                  <a:srgbClr val="000000"/>
                </a:solidFill>
                <a:effectLst/>
                <a:latin typeface="Calibri" panose="020F0502020204030204" pitchFamily="34" charset="0"/>
              </a:rPr>
              <a:t>this </a:t>
            </a:r>
            <a:r>
              <a:rPr lang="en-US" sz="1800" b="0" i="0" u="none" strike="noStrike" dirty="0">
                <a:solidFill>
                  <a:srgbClr val="000000"/>
                </a:solidFill>
                <a:effectLst/>
                <a:latin typeface="Calibri" panose="020F0502020204030204" pitchFamily="34" charset="0"/>
              </a:rPr>
              <a:t>presentation!)</a:t>
            </a:r>
          </a:p>
          <a:p>
            <a:pPr marL="5715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 </a:t>
            </a:r>
            <a:r>
              <a:rPr lang="en-US" sz="1800" b="1" i="0" u="none" strike="noStrike" dirty="0">
                <a:solidFill>
                  <a:srgbClr val="000000"/>
                </a:solidFill>
                <a:effectLst/>
                <a:latin typeface="Calibri" panose="020F0502020204030204" pitchFamily="34" charset="0"/>
              </a:rPr>
              <a:t>April and May,</a:t>
            </a:r>
            <a:r>
              <a:rPr lang="en-US" sz="1800" b="0" i="0" u="none" strike="noStrike" dirty="0">
                <a:solidFill>
                  <a:srgbClr val="000000"/>
                </a:solidFill>
                <a:effectLst/>
                <a:latin typeface="Calibri" panose="020F0502020204030204" pitchFamily="34" charset="0"/>
              </a:rPr>
              <a:t> The Panel for Educational Policy votes on the proposed Fair Student Funding weights for the coming school year.</a:t>
            </a:r>
          </a:p>
          <a:p>
            <a:pPr marL="5715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 </a:t>
            </a:r>
            <a:r>
              <a:rPr lang="en-US" sz="1800" b="1" i="0" u="none" strike="noStrike" dirty="0">
                <a:solidFill>
                  <a:srgbClr val="000000"/>
                </a:solidFill>
                <a:effectLst/>
                <a:latin typeface="Calibri" panose="020F0502020204030204" pitchFamily="34" charset="0"/>
              </a:rPr>
              <a:t>Late Spring</a:t>
            </a:r>
            <a:r>
              <a:rPr lang="en-US" sz="1800" b="0" i="0" u="none" strike="noStrike" dirty="0">
                <a:solidFill>
                  <a:srgbClr val="000000"/>
                </a:solidFill>
                <a:effectLst/>
                <a:latin typeface="Calibri" panose="020F0502020204030204" pitchFamily="34" charset="0"/>
              </a:rPr>
              <a:t>, NYC Public Schools will release budget allocations to schools.</a:t>
            </a:r>
          </a:p>
          <a:p>
            <a:pPr marL="5715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 </a:t>
            </a:r>
            <a:r>
              <a:rPr lang="en-US" sz="1800" b="1" i="0" u="none" strike="noStrike" dirty="0">
                <a:solidFill>
                  <a:srgbClr val="000000"/>
                </a:solidFill>
                <a:effectLst/>
                <a:latin typeface="Calibri" panose="020F0502020204030204" pitchFamily="34" charset="0"/>
              </a:rPr>
              <a:t>June,</a:t>
            </a:r>
            <a:r>
              <a:rPr lang="en-US" sz="1800" b="0" i="0" u="none" strike="noStrike" dirty="0">
                <a:solidFill>
                  <a:srgbClr val="000000"/>
                </a:solidFill>
                <a:effectLst/>
                <a:latin typeface="Calibri" panose="020F0502020204030204" pitchFamily="34" charset="0"/>
              </a:rPr>
              <a:t> Principals along with their School Leadership Teams propose budgets for the coming year.</a:t>
            </a:r>
          </a:p>
          <a:p>
            <a:pPr marL="57150" algn="l"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 </a:t>
            </a:r>
            <a:r>
              <a:rPr lang="en-US" sz="1800" b="1" i="0" u="none" strike="noStrike" dirty="0">
                <a:solidFill>
                  <a:srgbClr val="000000"/>
                </a:solidFill>
                <a:effectLst/>
                <a:latin typeface="Calibri" panose="020F0502020204030204" pitchFamily="34" charset="0"/>
              </a:rPr>
              <a:t>July</a:t>
            </a:r>
            <a:r>
              <a:rPr lang="en-US" sz="1800" b="0" i="0" u="none" strike="noStrike" dirty="0">
                <a:solidFill>
                  <a:srgbClr val="000000"/>
                </a:solidFill>
                <a:effectLst/>
                <a:latin typeface="Calibri" panose="020F0502020204030204" pitchFamily="34" charset="0"/>
              </a:rPr>
              <a:t>, I and my team will certify alignment between school budgets and Comprehensive Educational Plans (CEPs) for the coming year.</a:t>
            </a:r>
          </a:p>
          <a:p>
            <a:pPr marL="57150" algn="l" rtl="0" fontAlgn="base">
              <a:spcBef>
                <a:spcPts val="0"/>
              </a:spcBef>
              <a:spcAft>
                <a:spcPts val="800"/>
              </a:spcAft>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 </a:t>
            </a:r>
            <a:r>
              <a:rPr lang="en-US" sz="1800" b="1" i="0" u="none" strike="noStrike" dirty="0">
                <a:solidFill>
                  <a:srgbClr val="000000"/>
                </a:solidFill>
                <a:effectLst/>
                <a:latin typeface="Calibri" panose="020F0502020204030204" pitchFamily="34" charset="0"/>
              </a:rPr>
              <a:t>September</a:t>
            </a:r>
            <a:r>
              <a:rPr lang="en-US" sz="1800" b="0" i="0" u="none" strike="noStrike" dirty="0">
                <a:solidFill>
                  <a:srgbClr val="000000"/>
                </a:solidFill>
                <a:effectLst/>
                <a:latin typeface="Calibri" panose="020F0502020204030204" pitchFamily="34" charset="0"/>
              </a:rPr>
              <a:t>, The new school year begins!</a:t>
            </a:r>
          </a:p>
          <a:p>
            <a:pPr eaLnBrk="1" hangingPunct="1"/>
            <a:endParaRPr lang="en-US" dirty="0"/>
          </a:p>
        </p:txBody>
      </p:sp>
      <p:sp>
        <p:nvSpPr>
          <p:cNvPr id="23556"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670D6F-DAFF-41C3-BAC3-3D4F3AE53FC7}" type="slidenum">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
        <p:nvSpPr>
          <p:cNvPr id="2" name="Footer Placeholder 1"/>
          <p:cNvSpPr>
            <a:spLocks noGrp="1"/>
          </p:cNvSpPr>
          <p:nvPr>
            <p:ph type="ft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t>CONFIDENTIAL DOCUMENT                  NOT FOR DISTRIBUTION</a:t>
            </a:r>
          </a:p>
        </p:txBody>
      </p:sp>
    </p:spTree>
    <p:extLst>
      <p:ext uri="{BB962C8B-B14F-4D97-AF65-F5344CB8AC3E}">
        <p14:creationId xmlns:p14="http://schemas.microsoft.com/office/powerpoint/2010/main" val="701082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rtl="0">
              <a:spcBef>
                <a:spcPts val="0"/>
              </a:spcBef>
              <a:spcAft>
                <a:spcPts val="800"/>
              </a:spcAft>
            </a:pPr>
            <a:r>
              <a:rPr lang="en-US" sz="1800" b="0" i="0" u="none" strike="noStrike" dirty="0">
                <a:solidFill>
                  <a:srgbClr val="000000"/>
                </a:solidFill>
                <a:effectLst/>
                <a:latin typeface="Calibri" panose="020F0502020204030204" pitchFamily="34" charset="0"/>
              </a:rPr>
              <a:t>All public comments will be reviewed by NYC Public Schools teams. Public questions and comments related to the FSF formula will be posted on the Panel for Educational Policy (PEP) website.</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Analysis and response of each relevant question and comment will be available for review on the FSF website in advance of the April 18 vote.</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Comments and questions may be directed to the following email address or phone number by April 18th, 2023.</a:t>
            </a:r>
          </a:p>
          <a:p>
            <a:pPr rtl="0">
              <a:spcBef>
                <a:spcPts val="0"/>
              </a:spcBef>
              <a:spcAft>
                <a:spcPts val="800"/>
              </a:spcAft>
            </a:pPr>
            <a:endParaRPr lang="en-US" b="1" dirty="0">
              <a:effectLst/>
            </a:endParaRPr>
          </a:p>
          <a:p>
            <a:pPr rtl="0">
              <a:spcBef>
                <a:spcPts val="0"/>
              </a:spcBef>
              <a:spcAft>
                <a:spcPts val="800"/>
              </a:spcAft>
            </a:pPr>
            <a:r>
              <a:rPr lang="en-US" sz="1800" b="1" i="0" u="none" strike="noStrike" dirty="0">
                <a:solidFill>
                  <a:srgbClr val="000000"/>
                </a:solidFill>
                <a:effectLst/>
                <a:latin typeface="Calibri" panose="020F0502020204030204" pitchFamily="34" charset="0"/>
              </a:rPr>
              <a:t>&lt;&lt;MODERATOR DROP THE FOLLOWING IN THE CHAT or SHARE WITH AUDIENCE:</a:t>
            </a:r>
          </a:p>
          <a:p>
            <a:pPr rtl="0">
              <a:spcBef>
                <a:spcPts val="0"/>
              </a:spcBef>
              <a:spcAft>
                <a:spcPts val="800"/>
              </a:spcAft>
            </a:pPr>
            <a:endParaRPr lang="en-US" sz="1800" b="1" i="0" u="none" strike="noStrike" dirty="0">
              <a:solidFill>
                <a:srgbClr val="000000"/>
              </a:solidFill>
              <a:effectLst/>
              <a:latin typeface="Calibri" panose="020F0502020204030204" pitchFamily="34" charset="0"/>
            </a:endParaRPr>
          </a:p>
          <a:p>
            <a:pPr rtl="0">
              <a:spcBef>
                <a:spcPts val="0"/>
              </a:spcBef>
              <a:spcAft>
                <a:spcPts val="800"/>
              </a:spcAft>
            </a:pPr>
            <a:r>
              <a:rPr lang="en-US" sz="1800" b="1" i="0" u="none" strike="noStrike" dirty="0">
                <a:solidFill>
                  <a:srgbClr val="000000"/>
                </a:solidFill>
                <a:effectLst/>
                <a:latin typeface="Calibri" panose="020F0502020204030204" pitchFamily="34" charset="0"/>
              </a:rPr>
              <a:t>“Send public comments to BudgetPublicComments@schools.nyc.gov ​– OR – ​By phone to (212) 374-6754” &gt;&gt;</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I thank you tremendously for your time and attention today. Thank you for sharing your questions throughout the presentation in the chat. We will be gathering any unanswered questions and sharing back responses within a few days. </a:t>
            </a:r>
          </a:p>
          <a:p>
            <a:pPr rtl="0">
              <a:spcBef>
                <a:spcPts val="0"/>
              </a:spcBef>
              <a:spcAft>
                <a:spcPts val="800"/>
              </a:spcAft>
            </a:pPr>
            <a:endParaRPr lang="en-US" b="0"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If you have any additional questions that I can support in answering, please reach out to me/my team member at TKTKTKTK.</a:t>
            </a:r>
            <a:endParaRPr lang="en-US" b="0" dirty="0">
              <a:effectLst/>
            </a:endParaRPr>
          </a:p>
          <a:p>
            <a:pPr rtl="0">
              <a:spcBef>
                <a:spcPts val="0"/>
              </a:spcBef>
              <a:spcAft>
                <a:spcPts val="800"/>
              </a:spcAft>
            </a:pPr>
            <a:br>
              <a:rPr lang="en-US" b="1" dirty="0">
                <a:effectLst/>
              </a:rPr>
            </a:br>
            <a:r>
              <a:rPr lang="en-US" sz="1800" b="1" i="0" u="none" strike="noStrike" dirty="0">
                <a:solidFill>
                  <a:srgbClr val="000000"/>
                </a:solidFill>
                <a:effectLst/>
                <a:latin typeface="Calibri" panose="020F0502020204030204" pitchFamily="34" charset="0"/>
              </a:rPr>
              <a:t>&lt;&lt;MODERATOR DROP THE FOLLOWING IN THE CHAT or SHARE WITH AUDIENCE:</a:t>
            </a:r>
            <a:endParaRPr lang="en-US" b="1" dirty="0">
              <a:effectLst/>
            </a:endParaRPr>
          </a:p>
          <a:p>
            <a:pPr rtl="0">
              <a:spcBef>
                <a:spcPts val="0"/>
              </a:spcBef>
              <a:spcAft>
                <a:spcPts val="800"/>
              </a:spcAft>
            </a:pPr>
            <a:r>
              <a:rPr lang="en-US" sz="1800" b="0" i="0" u="none" strike="noStrike" dirty="0">
                <a:solidFill>
                  <a:srgbClr val="000000"/>
                </a:solidFill>
                <a:effectLst/>
                <a:latin typeface="Calibri" panose="020F0502020204030204" pitchFamily="34" charset="0"/>
              </a:rPr>
              <a:t>(insert Superintendent email address/phone number&gt;&gt;</a:t>
            </a:r>
            <a:endParaRPr lang="en-US" b="0" dirty="0">
              <a:effectLst/>
            </a:endParaRPr>
          </a:p>
          <a:p>
            <a:pPr rtl="0">
              <a:spcBef>
                <a:spcPts val="0"/>
              </a:spcBef>
              <a:spcAft>
                <a:spcPts val="800"/>
              </a:spcAft>
            </a:pPr>
            <a:br>
              <a:rPr lang="en-US" b="0" dirty="0">
                <a:effectLst/>
              </a:rPr>
            </a:br>
            <a:r>
              <a:rPr lang="en-US" sz="1800" b="0" i="0" u="none" strike="noStrike" dirty="0">
                <a:solidFill>
                  <a:srgbClr val="000000"/>
                </a:solidFill>
                <a:effectLst/>
                <a:latin typeface="Calibri" panose="020F0502020204030204" pitchFamily="34" charset="0"/>
              </a:rPr>
              <a:t>Thank you again!</a:t>
            </a:r>
            <a:endParaRPr lang="en-US" b="0" dirty="0">
              <a:effectLst/>
            </a:endParaRPr>
          </a:p>
          <a:p>
            <a:br>
              <a:rPr lang="en-US" dirty="0"/>
            </a:br>
            <a:endParaRPr lang="en-US" b="0" dirty="0">
              <a:effectLst/>
            </a:endParaRPr>
          </a:p>
          <a:p>
            <a:br>
              <a:rPr lang="en-US" dirty="0"/>
            </a:br>
            <a:endParaRPr lang="en-US" dirty="0"/>
          </a:p>
        </p:txBody>
      </p:sp>
      <p:sp>
        <p:nvSpPr>
          <p:cNvPr id="23556" name="Slide Number Placeholder 3"/>
          <p:cNvSpPr>
            <a:spLocks noGrp="1"/>
          </p:cNvSpPr>
          <p:nvPr>
            <p:ph type="sldNum" sz="quarter" idx="5"/>
          </p:nvPr>
        </p:nvSpPr>
        <p:spPr>
          <a:noFill/>
        </p:spPr>
        <p:txBody>
          <a:bodyPr/>
          <a:lstStyle/>
          <a:p>
            <a:fld id="{A9670D6F-DAFF-41C3-BAC3-3D4F3AE53FC7}" type="slidenum">
              <a:rPr lang="en-US"/>
              <a:pPr/>
              <a:t>19</a:t>
            </a:fld>
            <a:endParaRPr lang="en-US"/>
          </a:p>
        </p:txBody>
      </p:sp>
    </p:spTree>
    <p:extLst>
      <p:ext uri="{BB962C8B-B14F-4D97-AF65-F5344CB8AC3E}">
        <p14:creationId xmlns:p14="http://schemas.microsoft.com/office/powerpoint/2010/main" val="1037817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63C2830-012E-4B9C-A910-ECCC2F2F61E3}"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pPr>
              <a:spcBef>
                <a:spcPts val="1000"/>
              </a:spcBef>
              <a:spcAft>
                <a:spcPts val="600"/>
              </a:spcAft>
              <a:buClr>
                <a:schemeClr val="accent6">
                  <a:lumMod val="75000"/>
                </a:schemeClr>
              </a:buClr>
              <a:buFont typeface="Arial" panose="020B0604020202020204" pitchFamily="34" charset="0"/>
              <a:buChar char="•"/>
            </a:pPr>
            <a:endParaRPr lang="en-US" sz="1000">
              <a:latin typeface="+mn-lt"/>
              <a:cs typeface="Arial" panose="020B0604020202020204" pitchFamily="34" charset="0"/>
            </a:endParaRPr>
          </a:p>
        </p:txBody>
      </p:sp>
      <p:sp>
        <p:nvSpPr>
          <p:cNvPr id="23556"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670D6F-DAFF-41C3-BAC3-3D4F3AE53FC7}" type="slidenum">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
        <p:nvSpPr>
          <p:cNvPr id="2" name="Footer Placeholder 1"/>
          <p:cNvSpPr>
            <a:spLocks noGrp="1"/>
          </p:cNvSpPr>
          <p:nvPr>
            <p:ph type="ft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rPr>
              <a:t>CONFIDENTIAL DOCUMENT                  NOT FOR DISTRIBUTION</a:t>
            </a:r>
          </a:p>
        </p:txBody>
      </p:sp>
    </p:spTree>
    <p:extLst>
      <p:ext uri="{BB962C8B-B14F-4D97-AF65-F5344CB8AC3E}">
        <p14:creationId xmlns:p14="http://schemas.microsoft.com/office/powerpoint/2010/main" val="3050520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3" y="0"/>
            <a:ext cx="3241539" cy="6888272"/>
          </a:xfrm>
          <a:prstGeom prst="rect">
            <a:avLst/>
          </a:prstGeom>
          <a:ln>
            <a:noFill/>
          </a:ln>
        </p:spPr>
      </p:pic>
      <p:sp>
        <p:nvSpPr>
          <p:cNvPr id="13" name="Rectangle 12"/>
          <p:cNvSpPr/>
          <p:nvPr userDrawn="1"/>
        </p:nvSpPr>
        <p:spPr>
          <a:xfrm>
            <a:off x="3299459" y="0"/>
            <a:ext cx="5844541" cy="6888272"/>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ndParaRPr>
          </a:p>
        </p:txBody>
      </p:sp>
      <p:sp>
        <p:nvSpPr>
          <p:cNvPr id="16" name="Isosceles Triangle 15"/>
          <p:cNvSpPr/>
          <p:nvPr userDrawn="1"/>
        </p:nvSpPr>
        <p:spPr>
          <a:xfrm rot="5400000">
            <a:off x="2966177" y="5807266"/>
            <a:ext cx="1023128" cy="376886"/>
          </a:xfrm>
          <a:prstGeom prst="triangle">
            <a:avLst>
              <a:gd name="adj" fmla="val 4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44627" y="412376"/>
            <a:ext cx="3390898" cy="60323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AB90AF6-C8F3-4810-A3CA-9E413665CE10}" type="slidenum">
              <a:rPr lang="en-US"/>
              <a:pPr>
                <a:defRPr/>
              </a:pPr>
              <a:t>‹#›</a:t>
            </a:fld>
            <a:endParaRPr lang="en-US" sz="14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846A27-06CA-4DFC-90B4-51CA9F41E0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3" y="0"/>
            <a:ext cx="3241539" cy="6888272"/>
          </a:xfrm>
          <a:prstGeom prst="rect">
            <a:avLst/>
          </a:prstGeom>
          <a:ln>
            <a:noFill/>
          </a:ln>
        </p:spPr>
      </p:pic>
      <p:sp>
        <p:nvSpPr>
          <p:cNvPr id="6" name="Rectangle 5">
            <a:extLst>
              <a:ext uri="{FF2B5EF4-FFF2-40B4-BE49-F238E27FC236}">
                <a16:creationId xmlns:a16="http://schemas.microsoft.com/office/drawing/2014/main" id="{B6B4FDBF-BA01-43DD-B581-421FF7ADBA90}"/>
              </a:ext>
            </a:extLst>
          </p:cNvPr>
          <p:cNvSpPr/>
          <p:nvPr userDrawn="1"/>
        </p:nvSpPr>
        <p:spPr>
          <a:xfrm>
            <a:off x="3299459" y="0"/>
            <a:ext cx="5844541" cy="6888272"/>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ndParaRPr>
          </a:p>
        </p:txBody>
      </p:sp>
      <p:sp>
        <p:nvSpPr>
          <p:cNvPr id="8" name="Text Box 58">
            <a:extLst>
              <a:ext uri="{FF2B5EF4-FFF2-40B4-BE49-F238E27FC236}">
                <a16:creationId xmlns:a16="http://schemas.microsoft.com/office/drawing/2014/main" id="{707D2CFC-4F99-4CA2-8508-69BCA779FA5C}"/>
              </a:ext>
            </a:extLst>
          </p:cNvPr>
          <p:cNvSpPr txBox="1">
            <a:spLocks noChangeArrowheads="1"/>
          </p:cNvSpPr>
          <p:nvPr userDrawn="1"/>
        </p:nvSpPr>
        <p:spPr bwMode="auto">
          <a:xfrm>
            <a:off x="3684113" y="5334000"/>
            <a:ext cx="3429000" cy="1554272"/>
          </a:xfrm>
          <a:prstGeom prst="rect">
            <a:avLst/>
          </a:prstGeom>
          <a:noFill/>
          <a:ln w="9525">
            <a:noFill/>
            <a:miter lim="800000"/>
            <a:headEnd/>
            <a:tailEnd/>
          </a:ln>
          <a:effectLst/>
        </p:spPr>
        <p:txBody>
          <a:bodyPr>
            <a:spAutoFit/>
          </a:bodyPr>
          <a:lstStyle/>
          <a:p>
            <a:pPr algn="l">
              <a:defRPr/>
            </a:pPr>
            <a:r>
              <a:rPr lang="en-US" sz="2500" b="1">
                <a:solidFill>
                  <a:schemeClr val="bg1"/>
                </a:solidFill>
              </a:rPr>
              <a:t>Ro and Andrew</a:t>
            </a:r>
          </a:p>
          <a:p>
            <a:pPr algn="l">
              <a:defRPr/>
            </a:pPr>
            <a:r>
              <a:rPr lang="en-US" sz="2000" i="1">
                <a:solidFill>
                  <a:schemeClr val="bg1"/>
                </a:solidFill>
              </a:rPr>
              <a:t>Office of Accountability</a:t>
            </a:r>
          </a:p>
          <a:p>
            <a:pPr marL="0" marR="0" indent="0" algn="l" defTabSz="914400" rtl="0" eaLnBrk="0" fontAlgn="base" latinLnBrk="0" hangingPunct="0">
              <a:lnSpc>
                <a:spcPct val="100000"/>
              </a:lnSpc>
              <a:spcBef>
                <a:spcPct val="0"/>
              </a:spcBef>
              <a:spcAft>
                <a:spcPct val="0"/>
              </a:spcAft>
              <a:buClrTx/>
              <a:buSzTx/>
              <a:buFontTx/>
              <a:buNone/>
              <a:tabLst/>
              <a:defRPr/>
            </a:pPr>
            <a:r>
              <a:rPr lang="en-US" sz="1800">
                <a:solidFill>
                  <a:schemeClr val="accent1"/>
                </a:solidFill>
              </a:rPr>
              <a:t>July 2014</a:t>
            </a:r>
          </a:p>
          <a:p>
            <a:pPr algn="l">
              <a:defRPr/>
            </a:pPr>
            <a:endParaRPr lang="en-US" sz="3200" b="1">
              <a:solidFill>
                <a:schemeClr val="bg1"/>
              </a:solidFill>
            </a:endParaRPr>
          </a:p>
        </p:txBody>
      </p:sp>
      <p:sp>
        <p:nvSpPr>
          <p:cNvPr id="9" name="Isosceles Triangle 8">
            <a:extLst>
              <a:ext uri="{FF2B5EF4-FFF2-40B4-BE49-F238E27FC236}">
                <a16:creationId xmlns:a16="http://schemas.microsoft.com/office/drawing/2014/main" id="{DA2840F9-B8E3-43DF-90BF-F7E61E7BC72D}"/>
              </a:ext>
            </a:extLst>
          </p:cNvPr>
          <p:cNvSpPr/>
          <p:nvPr userDrawn="1"/>
        </p:nvSpPr>
        <p:spPr>
          <a:xfrm rot="5400000">
            <a:off x="2966177" y="5807266"/>
            <a:ext cx="1023128" cy="376886"/>
          </a:xfrm>
          <a:prstGeom prst="triangle">
            <a:avLst>
              <a:gd name="adj" fmla="val 4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AEBCC41-5D1E-408A-8183-9FEB723D72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44627" y="412376"/>
            <a:ext cx="3390898" cy="603232"/>
          </a:xfrm>
          <a:prstGeom prst="rect">
            <a:avLst/>
          </a:prstGeom>
        </p:spPr>
      </p:pic>
      <p:sp>
        <p:nvSpPr>
          <p:cNvPr id="4" name="Rectangle 6"/>
          <p:cNvSpPr>
            <a:spLocks noGrp="1" noChangeArrowheads="1"/>
          </p:cNvSpPr>
          <p:nvPr>
            <p:ph type="sldNum" sz="quarter" idx="10"/>
          </p:nvPr>
        </p:nvSpPr>
        <p:spPr>
          <a:ln/>
        </p:spPr>
        <p:txBody>
          <a:bodyPr/>
          <a:lstStyle>
            <a:lvl1pPr>
              <a:defRPr/>
            </a:lvl1pPr>
          </a:lstStyle>
          <a:p>
            <a:pPr>
              <a:defRPr/>
            </a:pPr>
            <a:fld id="{FAB90AF6-C8F3-4810-A3CA-9E413665CE10}" type="slidenum">
              <a:rPr lang="en-US"/>
              <a:pPr>
                <a:defRPr/>
              </a:pPr>
              <a:t>‹#›</a:t>
            </a:fld>
            <a:endParaRPr lang="en-US" sz="1400"/>
          </a:p>
        </p:txBody>
      </p:sp>
    </p:spTree>
    <p:extLst>
      <p:ext uri="{BB962C8B-B14F-4D97-AF65-F5344CB8AC3E}">
        <p14:creationId xmlns:p14="http://schemas.microsoft.com/office/powerpoint/2010/main" val="341515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CB80A63-67E9-492C-9A74-2462396443F3}" type="slidenum">
              <a:rPr lang="en-US"/>
              <a:pPr>
                <a:defRPr/>
              </a:pPr>
              <a:t>‹#›</a:t>
            </a:fld>
            <a:endParaRPr lang="en-US" sz="14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937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561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19776CDA-7B66-4F7E-920C-564B34BD20D2}" type="slidenum">
              <a:rPr lang="en-US"/>
              <a:pPr>
                <a:defRPr/>
              </a:pPr>
              <a:t>‹#›</a:t>
            </a:fld>
            <a:endParaRPr lang="en-US" sz="14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3C881EF8-D13C-492C-8C8B-B2E3D82566C1}" type="slidenum">
              <a:rPr lang="en-US"/>
              <a:pPr>
                <a:defRPr/>
              </a:pPr>
              <a:t>‹#›</a:t>
            </a:fld>
            <a:endParaRPr lang="en-US" sz="14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943F0175-9F2E-4C61-A75B-078EA6E6C9B6}" type="slidenum">
              <a:rPr lang="en-US"/>
              <a:pPr>
                <a:defRPr/>
              </a:pPr>
              <a:t>‹#›</a:t>
            </a:fld>
            <a:endParaRPr lang="en-US" sz="14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CD90602-EB74-46C5-A64D-42648E4C8931}" type="slidenum">
              <a:rPr lang="en-US"/>
              <a:pPr>
                <a:defRPr/>
              </a:pPr>
              <a:t>‹#›</a:t>
            </a:fld>
            <a:endParaRPr lang="en-US" sz="14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30A3C6B1-8A17-4BB4-ADBB-9069213B02E4}" type="slidenum">
              <a:rPr lang="en-US"/>
              <a:pPr>
                <a:defRPr/>
              </a:pPr>
              <a:t>‹#›</a:t>
            </a:fld>
            <a:endParaRPr lang="en-US" sz="14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C6CD2FE-B4A9-4FA7-B304-979417D32921}" type="slidenum">
              <a:rPr lang="en-US"/>
              <a:pPr>
                <a:defRPr/>
              </a:pPr>
              <a:t>‹#›</a:t>
            </a:fld>
            <a:endParaRPr lang="en-US" sz="14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B8E3A53-3A7C-45CB-83A9-46342C22B6B4}" type="slidenum">
              <a:rPr lang="en-US"/>
              <a:pPr>
                <a:defRPr/>
              </a:pPr>
              <a:t>‹#›</a:t>
            </a:fld>
            <a:endParaRPr lang="en-US" sz="14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3000" y="152400"/>
            <a:ext cx="1943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93700" y="152400"/>
            <a:ext cx="5676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AADDF95-6482-4230-A06C-F39A7E009759}" type="slidenum">
              <a:rPr lang="en-US"/>
              <a:pPr>
                <a:defRPr/>
              </a:pPr>
              <a:t>‹#›</a:t>
            </a:fld>
            <a:endParaRPr lang="en-US" sz="14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4" name="Rectangle 10"/>
          <p:cNvSpPr>
            <a:spLocks noChangeArrowheads="1"/>
          </p:cNvSpPr>
          <p:nvPr userDrawn="1"/>
        </p:nvSpPr>
        <p:spPr bwMode="auto">
          <a:xfrm>
            <a:off x="2743200" y="6378329"/>
            <a:ext cx="6400800" cy="381000"/>
          </a:xfrm>
          <a:prstGeom prst="rect">
            <a:avLst/>
          </a:prstGeom>
          <a:solidFill>
            <a:schemeClr val="tx2"/>
          </a:solidFill>
          <a:ln w="9525">
            <a:noFill/>
            <a:miter lim="800000"/>
            <a:headEnd/>
            <a:tailEnd/>
          </a:ln>
        </p:spPr>
        <p:txBody>
          <a:bodyPr wrap="none" anchor="ctr"/>
          <a:lstStyle/>
          <a:p>
            <a:pPr>
              <a:defRPr/>
            </a:pPr>
            <a:endParaRPr lang="en-US"/>
          </a:p>
        </p:txBody>
      </p:sp>
      <p:sp>
        <p:nvSpPr>
          <p:cNvPr id="7172" name="Rectangle 2"/>
          <p:cNvSpPr>
            <a:spLocks noGrp="1" noChangeArrowheads="1"/>
          </p:cNvSpPr>
          <p:nvPr>
            <p:ph type="title"/>
          </p:nvPr>
        </p:nvSpPr>
        <p:spPr bwMode="auto">
          <a:xfrm>
            <a:off x="393700" y="152400"/>
            <a:ext cx="7772400" cy="1066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173" name="Rectangle 3"/>
          <p:cNvSpPr>
            <a:spLocks noGrp="1" noChangeArrowheads="1"/>
          </p:cNvSpPr>
          <p:nvPr>
            <p:ph type="body" idx="1"/>
          </p:nvPr>
        </p:nvSpPr>
        <p:spPr bwMode="auto">
          <a:xfrm>
            <a:off x="3937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040688" y="6453188"/>
            <a:ext cx="9906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b="1" smtClean="0">
                <a:solidFill>
                  <a:schemeClr val="bg1"/>
                </a:solidFill>
              </a:defRPr>
            </a:lvl1pPr>
          </a:lstStyle>
          <a:p>
            <a:pPr>
              <a:defRPr/>
            </a:pPr>
            <a:fld id="{3F545C6B-FF1F-46A1-9A6C-D6C7773DD6AC}" type="slidenum">
              <a:rPr lang="en-US"/>
              <a:pPr>
                <a:defRPr/>
              </a:pPr>
              <a:t>‹#›</a:t>
            </a:fld>
            <a:endParaRPr lang="en-US" sz="1400"/>
          </a:p>
        </p:txBody>
      </p:sp>
      <p:pic>
        <p:nvPicPr>
          <p:cNvPr id="10" name="Picture 9"/>
          <p:cNvPicPr>
            <a:picLocks noChangeAspect="1"/>
          </p:cNvPicPr>
          <p:nvPr userDrawn="1"/>
        </p:nvPicPr>
        <p:blipFill rotWithShape="1">
          <a:blip r:embed="rId14" cstate="print">
            <a:extLst>
              <a:ext uri="{28A0092B-C50C-407E-A947-70E740481C1C}">
                <a14:useLocalDpi xmlns:a14="http://schemas.microsoft.com/office/drawing/2010/main" val="0"/>
              </a:ext>
            </a:extLst>
          </a:blip>
          <a:srcRect l="1" r="-5469" b="33800"/>
          <a:stretch/>
        </p:blipFill>
        <p:spPr>
          <a:xfrm>
            <a:off x="228600" y="6356621"/>
            <a:ext cx="2247901" cy="402708"/>
          </a:xfrm>
          <a:prstGeom prst="rect">
            <a:avLst/>
          </a:prstGeom>
        </p:spPr>
      </p:pic>
      <p:sp>
        <p:nvSpPr>
          <p:cNvPr id="2" name="Oval 1"/>
          <p:cNvSpPr/>
          <p:nvPr userDrawn="1"/>
        </p:nvSpPr>
        <p:spPr bwMode="auto">
          <a:xfrm>
            <a:off x="2541588" y="6378329"/>
            <a:ext cx="423333" cy="381000"/>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1041" name="Rectangle 17"/>
          <p:cNvSpPr>
            <a:spLocks noChangeArrowheads="1"/>
          </p:cNvSpPr>
          <p:nvPr userDrawn="1"/>
        </p:nvSpPr>
        <p:spPr bwMode="auto">
          <a:xfrm>
            <a:off x="0" y="0"/>
            <a:ext cx="9144000" cy="228600"/>
          </a:xfrm>
          <a:prstGeom prst="rect">
            <a:avLst/>
          </a:prstGeom>
          <a:solidFill>
            <a:srgbClr val="00B0F0"/>
          </a:solidFill>
          <a:ln w="9525">
            <a:noFill/>
            <a:miter lim="800000"/>
            <a:headEnd/>
            <a:tailEnd/>
          </a:ln>
        </p:spPr>
        <p:txBody>
          <a:bodyPr wrap="none"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72"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hdr="0" ftr="0" dt="0"/>
  <p:txStyles>
    <p:titleStyle>
      <a:lvl1pPr algn="l" rtl="0" eaLnBrk="1" fontAlgn="base" hangingPunct="1">
        <a:spcBef>
          <a:spcPct val="0"/>
        </a:spcBef>
        <a:spcAft>
          <a:spcPct val="0"/>
        </a:spcAft>
        <a:defRPr sz="3000" b="1">
          <a:solidFill>
            <a:schemeClr val="tx2"/>
          </a:solidFill>
          <a:latin typeface="+mj-lt"/>
          <a:ea typeface="+mj-ea"/>
          <a:cs typeface="+mj-cs"/>
        </a:defRPr>
      </a:lvl1pPr>
      <a:lvl2pPr algn="l" rtl="0" eaLnBrk="1" fontAlgn="base" hangingPunct="1">
        <a:spcBef>
          <a:spcPct val="0"/>
        </a:spcBef>
        <a:spcAft>
          <a:spcPct val="0"/>
        </a:spcAft>
        <a:defRPr sz="3000" b="1">
          <a:solidFill>
            <a:schemeClr val="tx2"/>
          </a:solidFill>
          <a:latin typeface="Arial" charset="0"/>
          <a:ea typeface="ＭＳ Ｐゴシック" pitchFamily="1" charset="-128"/>
        </a:defRPr>
      </a:lvl2pPr>
      <a:lvl3pPr algn="l" rtl="0" eaLnBrk="1" fontAlgn="base" hangingPunct="1">
        <a:spcBef>
          <a:spcPct val="0"/>
        </a:spcBef>
        <a:spcAft>
          <a:spcPct val="0"/>
        </a:spcAft>
        <a:defRPr sz="3000" b="1">
          <a:solidFill>
            <a:schemeClr val="tx2"/>
          </a:solidFill>
          <a:latin typeface="Arial" charset="0"/>
          <a:ea typeface="ＭＳ Ｐゴシック" pitchFamily="1" charset="-128"/>
        </a:defRPr>
      </a:lvl3pPr>
      <a:lvl4pPr algn="l" rtl="0" eaLnBrk="1" fontAlgn="base" hangingPunct="1">
        <a:spcBef>
          <a:spcPct val="0"/>
        </a:spcBef>
        <a:spcAft>
          <a:spcPct val="0"/>
        </a:spcAft>
        <a:defRPr sz="3000" b="1">
          <a:solidFill>
            <a:schemeClr val="tx2"/>
          </a:solidFill>
          <a:latin typeface="Arial" charset="0"/>
          <a:ea typeface="ＭＳ Ｐゴシック" pitchFamily="1" charset="-128"/>
        </a:defRPr>
      </a:lvl4pPr>
      <a:lvl5pPr algn="l" rtl="0" eaLnBrk="1" fontAlgn="base" hangingPunct="1">
        <a:spcBef>
          <a:spcPct val="0"/>
        </a:spcBef>
        <a:spcAft>
          <a:spcPct val="0"/>
        </a:spcAft>
        <a:defRPr sz="3000" b="1">
          <a:solidFill>
            <a:schemeClr val="tx2"/>
          </a:solidFill>
          <a:latin typeface="Arial" charset="0"/>
          <a:ea typeface="ＭＳ Ｐゴシック" pitchFamily="1" charset="-128"/>
        </a:defRPr>
      </a:lvl5pPr>
      <a:lvl6pPr marL="457200" algn="l" rtl="0" eaLnBrk="1" fontAlgn="base" hangingPunct="1">
        <a:spcBef>
          <a:spcPct val="0"/>
        </a:spcBef>
        <a:spcAft>
          <a:spcPct val="0"/>
        </a:spcAft>
        <a:defRPr sz="3000" b="1">
          <a:solidFill>
            <a:schemeClr val="tx2"/>
          </a:solidFill>
          <a:latin typeface="Arial" charset="0"/>
          <a:ea typeface="ＭＳ Ｐゴシック" pitchFamily="1" charset="-128"/>
        </a:defRPr>
      </a:lvl6pPr>
      <a:lvl7pPr marL="914400" algn="l" rtl="0" eaLnBrk="1" fontAlgn="base" hangingPunct="1">
        <a:spcBef>
          <a:spcPct val="0"/>
        </a:spcBef>
        <a:spcAft>
          <a:spcPct val="0"/>
        </a:spcAft>
        <a:defRPr sz="3000" b="1">
          <a:solidFill>
            <a:schemeClr val="tx2"/>
          </a:solidFill>
          <a:latin typeface="Arial" charset="0"/>
          <a:ea typeface="ＭＳ Ｐゴシック" pitchFamily="1" charset="-128"/>
        </a:defRPr>
      </a:lvl7pPr>
      <a:lvl8pPr marL="1371600" algn="l" rtl="0" eaLnBrk="1" fontAlgn="base" hangingPunct="1">
        <a:spcBef>
          <a:spcPct val="0"/>
        </a:spcBef>
        <a:spcAft>
          <a:spcPct val="0"/>
        </a:spcAft>
        <a:defRPr sz="3000" b="1">
          <a:solidFill>
            <a:schemeClr val="tx2"/>
          </a:solidFill>
          <a:latin typeface="Arial" charset="0"/>
          <a:ea typeface="ＭＳ Ｐゴシック" pitchFamily="1" charset="-128"/>
        </a:defRPr>
      </a:lvl8pPr>
      <a:lvl9pPr marL="1828800" algn="l" rtl="0" eaLnBrk="1" fontAlgn="base" hangingPunct="1">
        <a:spcBef>
          <a:spcPct val="0"/>
        </a:spcBef>
        <a:spcAft>
          <a:spcPct val="0"/>
        </a:spcAft>
        <a:defRPr sz="3000" b="1">
          <a:solidFill>
            <a:schemeClr val="tx2"/>
          </a:solidFill>
          <a:latin typeface="Arial" charset="0"/>
          <a:ea typeface="ＭＳ Ｐゴシック" pitchFamily="1" charset="-128"/>
        </a:defRPr>
      </a:lvl9pPr>
    </p:titleStyle>
    <p:bodyStyle>
      <a:lvl1pPr marL="342900" indent="-342900" algn="l" rtl="0" eaLnBrk="1" fontAlgn="base" hangingPunct="1">
        <a:spcBef>
          <a:spcPct val="60000"/>
        </a:spcBef>
        <a:spcAft>
          <a:spcPct val="0"/>
        </a:spcAft>
        <a:defRPr sz="2200">
          <a:solidFill>
            <a:schemeClr val="tx1"/>
          </a:solidFill>
          <a:latin typeface="+mn-lt"/>
          <a:ea typeface="+mn-ea"/>
          <a:cs typeface="+mn-cs"/>
        </a:defRPr>
      </a:lvl1pPr>
      <a:lvl2pPr marL="739775" indent="-282575" algn="l" rtl="0" eaLnBrk="1" fontAlgn="base" hangingPunct="1">
        <a:lnSpc>
          <a:spcPct val="95000"/>
        </a:lnSpc>
        <a:spcBef>
          <a:spcPct val="20000"/>
        </a:spcBef>
        <a:spcAft>
          <a:spcPct val="0"/>
        </a:spcAft>
        <a:buClr>
          <a:schemeClr val="hlink"/>
        </a:buClr>
        <a:buChar char="&gt;"/>
        <a:defRPr sz="2000">
          <a:solidFill>
            <a:schemeClr val="tx1"/>
          </a:solidFill>
          <a:latin typeface="+mn-lt"/>
          <a:ea typeface="+mn-ea"/>
        </a:defRPr>
      </a:lvl2pPr>
      <a:lvl3pPr marL="1081088" indent="-227013" algn="l" rtl="0" eaLnBrk="1" fontAlgn="base" hangingPunct="1">
        <a:lnSpc>
          <a:spcPct val="95000"/>
        </a:lnSpc>
        <a:spcBef>
          <a:spcPct val="20000"/>
        </a:spcBef>
        <a:spcAft>
          <a:spcPct val="0"/>
        </a:spcAft>
        <a:buClr>
          <a:schemeClr val="accent1"/>
        </a:buClr>
        <a:buFont typeface="Wingdings" pitchFamily="1" charset="2"/>
        <a:buChar char="§"/>
        <a:defRPr sz="2000">
          <a:solidFill>
            <a:schemeClr val="tx1"/>
          </a:solidFill>
          <a:latin typeface="+mn-lt"/>
          <a:ea typeface="+mn-ea"/>
        </a:defRPr>
      </a:lvl3pPr>
      <a:lvl4pPr marL="1363663" indent="-168275" algn="l" rtl="0" eaLnBrk="1" fontAlgn="base" hangingPunct="1">
        <a:lnSpc>
          <a:spcPct val="95000"/>
        </a:lnSpc>
        <a:spcBef>
          <a:spcPct val="20000"/>
        </a:spcBef>
        <a:spcAft>
          <a:spcPct val="0"/>
        </a:spcAft>
        <a:buClr>
          <a:schemeClr val="accent2"/>
        </a:buClr>
        <a:buFont typeface="Times" pitchFamily="1" charset="0"/>
        <a:buChar char="•"/>
        <a:defRPr>
          <a:solidFill>
            <a:schemeClr val="tx1"/>
          </a:solidFill>
          <a:latin typeface="+mn-lt"/>
          <a:ea typeface="+mn-ea"/>
        </a:defRPr>
      </a:lvl4pPr>
      <a:lvl5pPr marL="17018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5pPr>
      <a:lvl6pPr marL="21590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6pPr>
      <a:lvl7pPr marL="26162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7pPr>
      <a:lvl8pPr marL="30734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8pPr>
      <a:lvl9pPr marL="35306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infohub.nyced.org/reports/financial/financial-data-and-report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BA_127D2269.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BudgetPublicComments@schools.nyc.gov"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infohub.nyced.org/reports/financial/financial-data-and-report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nycenet.edu/offices/finance_schools/budget/DSBPO/allocationmemo/fy22_23/FY23_docs/FY2023_FSF_Guide.pdf" TargetMode="External"/><Relationship Id="rId5" Type="http://schemas.openxmlformats.org/officeDocument/2006/relationships/hyperlink" Target="https://infohub.nyced.org/reports/financial/financial-data-and-reports/new-york-state-school-funding-transparency-forms" TargetMode="External"/><Relationship Id="rId4" Type="http://schemas.openxmlformats.org/officeDocument/2006/relationships/hyperlink" Target="https://infohub.nyced.org/reports/financial/financial-data-and-reports/school-allocation-memorandu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E53B67-82D8-4A7F-BD3E-3845544C4F83}"/>
              </a:ext>
            </a:extLst>
          </p:cNvPr>
          <p:cNvSpPr txBox="1">
            <a:spLocks noGrp="1"/>
          </p:cNvSpPr>
          <p:nvPr>
            <p:ph type="title" idx="4294967295"/>
          </p:nvPr>
        </p:nvSpPr>
        <p:spPr>
          <a:xfrm>
            <a:off x="3581400" y="1371600"/>
            <a:ext cx="5024141" cy="23716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4800" b="1">
                <a:solidFill>
                  <a:schemeClr val="accent1"/>
                </a:solidFill>
                <a:latin typeface="+mj-lt"/>
                <a:ea typeface="+mj-ea"/>
                <a:cs typeface="+mj-cs"/>
              </a:defRPr>
            </a:lvl1pPr>
            <a:lvl2pPr algn="l" rtl="0" eaLnBrk="1" fontAlgn="base" hangingPunct="1">
              <a:spcBef>
                <a:spcPct val="0"/>
              </a:spcBef>
              <a:spcAft>
                <a:spcPct val="0"/>
              </a:spcAft>
              <a:defRPr sz="3000" b="1">
                <a:solidFill>
                  <a:schemeClr val="tx2"/>
                </a:solidFill>
                <a:latin typeface="Arial" charset="0"/>
                <a:ea typeface="ＭＳ Ｐゴシック" pitchFamily="1" charset="-128"/>
              </a:defRPr>
            </a:lvl2pPr>
            <a:lvl3pPr algn="l" rtl="0" eaLnBrk="1" fontAlgn="base" hangingPunct="1">
              <a:spcBef>
                <a:spcPct val="0"/>
              </a:spcBef>
              <a:spcAft>
                <a:spcPct val="0"/>
              </a:spcAft>
              <a:defRPr sz="3000" b="1">
                <a:solidFill>
                  <a:schemeClr val="tx2"/>
                </a:solidFill>
                <a:latin typeface="Arial" charset="0"/>
                <a:ea typeface="ＭＳ Ｐゴシック" pitchFamily="1" charset="-128"/>
              </a:defRPr>
            </a:lvl3pPr>
            <a:lvl4pPr algn="l" rtl="0" eaLnBrk="1" fontAlgn="base" hangingPunct="1">
              <a:spcBef>
                <a:spcPct val="0"/>
              </a:spcBef>
              <a:spcAft>
                <a:spcPct val="0"/>
              </a:spcAft>
              <a:defRPr sz="3000" b="1">
                <a:solidFill>
                  <a:schemeClr val="tx2"/>
                </a:solidFill>
                <a:latin typeface="Arial" charset="0"/>
                <a:ea typeface="ＭＳ Ｐゴシック" pitchFamily="1" charset="-128"/>
              </a:defRPr>
            </a:lvl4pPr>
            <a:lvl5pPr algn="l" rtl="0" eaLnBrk="1" fontAlgn="base" hangingPunct="1">
              <a:spcBef>
                <a:spcPct val="0"/>
              </a:spcBef>
              <a:spcAft>
                <a:spcPct val="0"/>
              </a:spcAft>
              <a:defRPr sz="3000" b="1">
                <a:solidFill>
                  <a:schemeClr val="tx2"/>
                </a:solidFill>
                <a:latin typeface="Arial" charset="0"/>
                <a:ea typeface="ＭＳ Ｐゴシック" pitchFamily="1" charset="-128"/>
              </a:defRPr>
            </a:lvl5pPr>
            <a:lvl6pPr marL="457200" algn="l" rtl="0" eaLnBrk="1" fontAlgn="base" hangingPunct="1">
              <a:spcBef>
                <a:spcPct val="0"/>
              </a:spcBef>
              <a:spcAft>
                <a:spcPct val="0"/>
              </a:spcAft>
              <a:defRPr sz="3000" b="1">
                <a:solidFill>
                  <a:schemeClr val="tx2"/>
                </a:solidFill>
                <a:latin typeface="Arial" charset="0"/>
                <a:ea typeface="ＭＳ Ｐゴシック" pitchFamily="1" charset="-128"/>
              </a:defRPr>
            </a:lvl6pPr>
            <a:lvl7pPr marL="914400" algn="l" rtl="0" eaLnBrk="1" fontAlgn="base" hangingPunct="1">
              <a:spcBef>
                <a:spcPct val="0"/>
              </a:spcBef>
              <a:spcAft>
                <a:spcPct val="0"/>
              </a:spcAft>
              <a:defRPr sz="3000" b="1">
                <a:solidFill>
                  <a:schemeClr val="tx2"/>
                </a:solidFill>
                <a:latin typeface="Arial" charset="0"/>
                <a:ea typeface="ＭＳ Ｐゴシック" pitchFamily="1" charset="-128"/>
              </a:defRPr>
            </a:lvl7pPr>
            <a:lvl8pPr marL="1371600" algn="l" rtl="0" eaLnBrk="1" fontAlgn="base" hangingPunct="1">
              <a:spcBef>
                <a:spcPct val="0"/>
              </a:spcBef>
              <a:spcAft>
                <a:spcPct val="0"/>
              </a:spcAft>
              <a:defRPr sz="3000" b="1">
                <a:solidFill>
                  <a:schemeClr val="tx2"/>
                </a:solidFill>
                <a:latin typeface="Arial" charset="0"/>
                <a:ea typeface="ＭＳ Ｐゴシック" pitchFamily="1" charset="-128"/>
              </a:defRPr>
            </a:lvl8pPr>
            <a:lvl9pPr marL="1828800" algn="l" rtl="0" eaLnBrk="1" fontAlgn="base" hangingPunct="1">
              <a:spcBef>
                <a:spcPct val="0"/>
              </a:spcBef>
              <a:spcAft>
                <a:spcPct val="0"/>
              </a:spcAft>
              <a:defRPr sz="3000" b="1">
                <a:solidFill>
                  <a:schemeClr val="tx2"/>
                </a:solidFill>
                <a:latin typeface="Arial" charset="0"/>
                <a:ea typeface="ＭＳ Ｐゴシック" pitchFamily="1"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0" cap="none" spc="0" normalizeH="0" baseline="0" noProof="0">
                <a:ln>
                  <a:noFill/>
                </a:ln>
                <a:solidFill>
                  <a:schemeClr val="accent1"/>
                </a:solidFill>
                <a:effectLst/>
                <a:uLnTx/>
                <a:uFillTx/>
                <a:latin typeface="+mj-lt"/>
                <a:ea typeface="+mj-ea"/>
                <a:cs typeface="+mj-cs"/>
              </a:rPr>
              <a:t>School Budgets SY 2023-2024</a:t>
            </a:r>
          </a:p>
        </p:txBody>
      </p:sp>
      <p:sp>
        <p:nvSpPr>
          <p:cNvPr id="4" name="Text Box 58">
            <a:extLst>
              <a:ext uri="{FF2B5EF4-FFF2-40B4-BE49-F238E27FC236}">
                <a16:creationId xmlns:a16="http://schemas.microsoft.com/office/drawing/2014/main" id="{B851AB6C-1A22-4CFA-BC78-B2DD802FBB53}"/>
              </a:ext>
            </a:extLst>
          </p:cNvPr>
          <p:cNvSpPr txBox="1">
            <a:spLocks noChangeArrowheads="1"/>
          </p:cNvSpPr>
          <p:nvPr/>
        </p:nvSpPr>
        <p:spPr bwMode="auto">
          <a:xfrm>
            <a:off x="3684112" y="5334000"/>
            <a:ext cx="4697888" cy="1077218"/>
          </a:xfrm>
          <a:prstGeom prst="rect">
            <a:avLst/>
          </a:prstGeom>
          <a:noFill/>
          <a:ln w="9525">
            <a:noFill/>
            <a:miter lim="800000"/>
            <a:headEnd/>
            <a:tailEnd/>
          </a:ln>
          <a:effectLst/>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3200">
                <a:solidFill>
                  <a:schemeClr val="accent1"/>
                </a:solidFill>
              </a:rPr>
              <a:t>January – March 2023</a:t>
            </a:r>
          </a:p>
          <a:p>
            <a:pPr algn="l">
              <a:defRPr/>
            </a:pPr>
            <a:endParaRPr lang="en-US" sz="3200"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FA8DB-8C55-E40D-ADB0-0F0C1132A319}"/>
              </a:ext>
            </a:extLst>
          </p:cNvPr>
          <p:cNvSpPr>
            <a:spLocks noGrp="1"/>
          </p:cNvSpPr>
          <p:nvPr>
            <p:ph type="title"/>
          </p:nvPr>
        </p:nvSpPr>
        <p:spPr/>
        <p:txBody>
          <a:bodyPr/>
          <a:lstStyle/>
          <a:p>
            <a:r>
              <a:rPr lang="en-US" sz="3600" b="0"/>
              <a:t>Agenda</a:t>
            </a:r>
            <a:endParaRPr lang="en-US" b="0"/>
          </a:p>
        </p:txBody>
      </p:sp>
      <p:sp>
        <p:nvSpPr>
          <p:cNvPr id="3" name="Content Placeholder 2">
            <a:extLst>
              <a:ext uri="{FF2B5EF4-FFF2-40B4-BE49-F238E27FC236}">
                <a16:creationId xmlns:a16="http://schemas.microsoft.com/office/drawing/2014/main" id="{44AA9C3F-BE56-7A60-4B83-AEC03EA602A6}"/>
              </a:ext>
            </a:extLst>
          </p:cNvPr>
          <p:cNvSpPr>
            <a:spLocks noGrp="1"/>
          </p:cNvSpPr>
          <p:nvPr>
            <p:ph idx="1"/>
          </p:nvPr>
        </p:nvSpPr>
        <p:spPr/>
        <p:txBody>
          <a:bodyPr/>
          <a:lstStyle/>
          <a:p>
            <a:pPr>
              <a:buFont typeface="Wingdings" panose="05000000000000000000" pitchFamily="2" charset="2"/>
              <a:buChar char="Ø"/>
            </a:pPr>
            <a:r>
              <a:rPr lang="en-US" sz="2400">
                <a:solidFill>
                  <a:schemeClr val="tx1">
                    <a:lumMod val="50000"/>
                  </a:schemeClr>
                </a:solidFill>
              </a:rPr>
              <a:t>Purpose</a:t>
            </a:r>
          </a:p>
          <a:p>
            <a:pPr>
              <a:buFont typeface="Wingdings" panose="05000000000000000000" pitchFamily="2" charset="2"/>
              <a:buChar char="Ø"/>
            </a:pPr>
            <a:r>
              <a:rPr lang="en-US" sz="2400">
                <a:solidFill>
                  <a:schemeClr val="tx1">
                    <a:lumMod val="50000"/>
                  </a:schemeClr>
                </a:solidFill>
              </a:rPr>
              <a:t>Review the DOE's budget</a:t>
            </a:r>
          </a:p>
          <a:p>
            <a:pPr>
              <a:buFont typeface="Wingdings" panose="05000000000000000000" pitchFamily="2" charset="2"/>
              <a:buChar char="Ø"/>
            </a:pPr>
            <a:r>
              <a:rPr lang="en-US" sz="2400">
                <a:solidFill>
                  <a:schemeClr val="tx1">
                    <a:lumMod val="50000"/>
                  </a:schemeClr>
                </a:solidFill>
              </a:rPr>
              <a:t>Review Fair Student Funding</a:t>
            </a:r>
          </a:p>
          <a:p>
            <a:pPr>
              <a:buFont typeface="Wingdings" panose="05000000000000000000" pitchFamily="2" charset="2"/>
              <a:buChar char="Ø"/>
            </a:pPr>
            <a:r>
              <a:rPr lang="en-US" sz="2400">
                <a:solidFill>
                  <a:schemeClr val="tx1">
                    <a:lumMod val="50000"/>
                  </a:schemeClr>
                </a:solidFill>
                <a:cs typeface="Arial"/>
              </a:rPr>
              <a:t>Proposed Changes for FY 2024</a:t>
            </a:r>
          </a:p>
        </p:txBody>
      </p:sp>
      <p:sp>
        <p:nvSpPr>
          <p:cNvPr id="4" name="Slide Number Placeholder 3">
            <a:extLst>
              <a:ext uri="{FF2B5EF4-FFF2-40B4-BE49-F238E27FC236}">
                <a16:creationId xmlns:a16="http://schemas.microsoft.com/office/drawing/2014/main" id="{727C8EFB-AB6E-5F6E-BBA7-2ED41DD5B157}"/>
              </a:ext>
            </a:extLst>
          </p:cNvPr>
          <p:cNvSpPr>
            <a:spLocks noGrp="1"/>
          </p:cNvSpPr>
          <p:nvPr>
            <p:ph type="sldNum" sz="quarter" idx="10"/>
          </p:nvPr>
        </p:nvSpPr>
        <p:spPr/>
        <p:txBody>
          <a:bodyPr/>
          <a:lstStyle/>
          <a:p>
            <a:pPr>
              <a:defRPr/>
            </a:pPr>
            <a:fld id="{FAB90AF6-C8F3-4810-A3CA-9E413665CE10}" type="slidenum">
              <a:rPr lang="en-US" smtClean="0"/>
              <a:pPr>
                <a:defRPr/>
              </a:pPr>
              <a:t>2</a:t>
            </a:fld>
            <a:endParaRPr lang="en-US" sz="1400"/>
          </a:p>
        </p:txBody>
      </p:sp>
    </p:spTree>
    <p:extLst>
      <p:ext uri="{BB962C8B-B14F-4D97-AF65-F5344CB8AC3E}">
        <p14:creationId xmlns:p14="http://schemas.microsoft.com/office/powerpoint/2010/main" val="794995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9A83C-E63E-355C-3FD5-8A2D980BBEEA}"/>
              </a:ext>
            </a:extLst>
          </p:cNvPr>
          <p:cNvSpPr>
            <a:spLocks noGrp="1"/>
          </p:cNvSpPr>
          <p:nvPr>
            <p:ph type="title"/>
          </p:nvPr>
        </p:nvSpPr>
        <p:spPr>
          <a:xfrm>
            <a:off x="0" y="127444"/>
            <a:ext cx="9144000" cy="595777"/>
          </a:xfrm>
        </p:spPr>
        <p:txBody>
          <a:bodyPr/>
          <a:lstStyle/>
          <a:p>
            <a:pPr algn="ctr"/>
            <a:r>
              <a:rPr lang="en-US" sz="2600"/>
              <a:t>Where can I find information about my school’s budget?</a:t>
            </a:r>
          </a:p>
        </p:txBody>
      </p:sp>
      <p:sp>
        <p:nvSpPr>
          <p:cNvPr id="4" name="Slide Number Placeholder 3">
            <a:extLst>
              <a:ext uri="{FF2B5EF4-FFF2-40B4-BE49-F238E27FC236}">
                <a16:creationId xmlns:a16="http://schemas.microsoft.com/office/drawing/2014/main" id="{A2A55D75-3BEF-7D58-1AA6-9CD05EA5F536}"/>
              </a:ext>
            </a:extLst>
          </p:cNvPr>
          <p:cNvSpPr>
            <a:spLocks noGrp="1"/>
          </p:cNvSpPr>
          <p:nvPr>
            <p:ph type="sldNum" sz="quarter" idx="10"/>
          </p:nvPr>
        </p:nvSpPr>
        <p:spPr/>
        <p:txBody>
          <a:bodyPr/>
          <a:lstStyle/>
          <a:p>
            <a:pPr>
              <a:defRPr/>
            </a:pPr>
            <a:fld id="{FAB90AF6-C8F3-4810-A3CA-9E413665CE10}" type="slidenum">
              <a:rPr lang="en-US" smtClean="0"/>
              <a:pPr>
                <a:defRPr/>
              </a:pPr>
              <a:t>3</a:t>
            </a:fld>
            <a:endParaRPr lang="en-US" sz="1400"/>
          </a:p>
        </p:txBody>
      </p:sp>
      <p:pic>
        <p:nvPicPr>
          <p:cNvPr id="6" name="Picture 5">
            <a:extLst>
              <a:ext uri="{FF2B5EF4-FFF2-40B4-BE49-F238E27FC236}">
                <a16:creationId xmlns:a16="http://schemas.microsoft.com/office/drawing/2014/main" id="{A69B56FD-0C2D-4D62-FF20-C1B86E151654}"/>
              </a:ext>
            </a:extLst>
          </p:cNvPr>
          <p:cNvPicPr>
            <a:picLocks noChangeAspect="1"/>
          </p:cNvPicPr>
          <p:nvPr/>
        </p:nvPicPr>
        <p:blipFill>
          <a:blip r:embed="rId3"/>
          <a:stretch>
            <a:fillRect/>
          </a:stretch>
        </p:blipFill>
        <p:spPr>
          <a:xfrm>
            <a:off x="147485" y="874567"/>
            <a:ext cx="8996516" cy="5334348"/>
          </a:xfrm>
          <a:prstGeom prst="rect">
            <a:avLst/>
          </a:prstGeom>
        </p:spPr>
      </p:pic>
      <p:sp>
        <p:nvSpPr>
          <p:cNvPr id="9" name="TextBox 8">
            <a:extLst>
              <a:ext uri="{FF2B5EF4-FFF2-40B4-BE49-F238E27FC236}">
                <a16:creationId xmlns:a16="http://schemas.microsoft.com/office/drawing/2014/main" id="{7E3A09A2-D17F-CB4C-4EE9-124243B687F6}"/>
              </a:ext>
            </a:extLst>
          </p:cNvPr>
          <p:cNvSpPr txBox="1"/>
          <p:nvPr/>
        </p:nvSpPr>
        <p:spPr>
          <a:xfrm>
            <a:off x="3997232" y="2205467"/>
            <a:ext cx="3660868" cy="415787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marR="0" lvl="0" indent="-285750" algn="l" defTabSz="914400" rtl="0" eaLnBrk="0" fontAlgn="base" latinLnBrk="0" hangingPunct="0">
              <a:lnSpc>
                <a:spcPct val="107000"/>
              </a:lnSpc>
              <a:spcBef>
                <a:spcPts val="0"/>
              </a:spcBef>
              <a:spcAft>
                <a:spcPts val="800"/>
              </a:spcAft>
              <a:buClrTx/>
              <a:buSzTx/>
              <a:buFont typeface="Arial" panose="020B0604020202020204" pitchFamily="34" charset="0"/>
              <a:buChar char="•"/>
              <a:tabLst/>
              <a:defRPr/>
            </a:pPr>
            <a:r>
              <a:rPr lang="en-US" sz="1600" b="1">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Step 1: </a:t>
            </a:r>
            <a:r>
              <a:rPr lang="en-US" sz="16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Choose a school</a:t>
            </a:r>
          </a:p>
          <a:p>
            <a:pPr marL="285750" marR="0" lvl="0" indent="-285750" algn="l" defTabSz="914400" rtl="0" eaLnBrk="0" fontAlgn="base" latinLnBrk="0" hangingPunct="0">
              <a:lnSpc>
                <a:spcPct val="107000"/>
              </a:lnSpc>
              <a:spcBef>
                <a:spcPts val="0"/>
              </a:spcBef>
              <a:spcAft>
                <a:spcPts val="800"/>
              </a:spcAft>
              <a:buClrTx/>
              <a:buSzTx/>
              <a:buFont typeface="Arial" panose="020B0604020202020204" pitchFamily="34" charset="0"/>
              <a:buChar char="•"/>
              <a:tabLst/>
              <a:defRPr/>
            </a:pPr>
            <a:r>
              <a:rPr lang="en-US" sz="1600" b="1">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Step 2: </a:t>
            </a:r>
            <a:r>
              <a:rPr lang="en-US" sz="160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Select the Reports Tab</a:t>
            </a:r>
          </a:p>
          <a:p>
            <a:pPr marL="285750" marR="0" lvl="0" indent="-285750" algn="l" defTabSz="914400" rtl="0" eaLnBrk="0" fontAlgn="base" latinLnBrk="0" hangingPunct="0">
              <a:lnSpc>
                <a:spcPct val="107000"/>
              </a:lnSpc>
              <a:spcBef>
                <a:spcPts val="0"/>
              </a:spcBef>
              <a:spcAft>
                <a:spcPts val="800"/>
              </a:spcAft>
              <a:buClrTx/>
              <a:buSzTx/>
              <a:buFont typeface="Arial" panose="020B0604020202020204" pitchFamily="34" charset="0"/>
              <a:buChar char="•"/>
              <a:tabLst/>
              <a:defRPr/>
            </a:pPr>
            <a:r>
              <a:rPr lang="en-US" sz="1600" b="1">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Step 3: </a:t>
            </a:r>
            <a:r>
              <a:rPr lang="en-US" sz="16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Open “Budget and Finances”</a:t>
            </a:r>
          </a:p>
          <a:p>
            <a:pPr marL="285750" marR="0" lvl="0" indent="-285750" algn="l" defTabSz="914400" rtl="0" eaLnBrk="0" fontAlgn="base" latinLnBrk="0" hangingPunct="0">
              <a:lnSpc>
                <a:spcPct val="107000"/>
              </a:lnSpc>
              <a:spcBef>
                <a:spcPts val="0"/>
              </a:spcBef>
              <a:spcAft>
                <a:spcPts val="800"/>
              </a:spcAft>
              <a:buClrTx/>
              <a:buSzTx/>
              <a:buFont typeface="Arial" panose="020B0604020202020204" pitchFamily="34" charset="0"/>
              <a:buChar char="•"/>
              <a:tabLst/>
              <a:defRPr/>
            </a:pPr>
            <a:r>
              <a:rPr lang="en-US" sz="1600" b="1">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Step 4: </a:t>
            </a:r>
            <a:r>
              <a:rPr lang="en-US" sz="160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Review reports</a:t>
            </a:r>
          </a:p>
          <a:p>
            <a:pPr marL="742950" lvl="1" indent="-285750">
              <a:lnSpc>
                <a:spcPct val="107000"/>
              </a:lnSpc>
              <a:spcBef>
                <a:spcPts val="0"/>
              </a:spcBef>
              <a:spcAft>
                <a:spcPts val="800"/>
              </a:spcAft>
              <a:buFont typeface="Arial" panose="020B0604020202020204" pitchFamily="34" charset="0"/>
              <a:buChar char="•"/>
              <a:defRPr/>
            </a:pPr>
            <a:r>
              <a:rPr lang="en-US" sz="1400" b="1">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FSF </a:t>
            </a:r>
            <a:r>
              <a:rPr lang="en-US" sz="1400" b="1">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Overview &amp; Detail: </a:t>
            </a:r>
            <a:br>
              <a:rPr lang="en-US" sz="1400" b="1">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14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Fair Student Funding Allocation at the beginning of the year</a:t>
            </a:r>
          </a:p>
          <a:p>
            <a:pPr marL="742950" lvl="1" indent="-285750">
              <a:lnSpc>
                <a:spcPct val="107000"/>
              </a:lnSpc>
              <a:spcBef>
                <a:spcPts val="0"/>
              </a:spcBef>
              <a:spcAft>
                <a:spcPts val="800"/>
              </a:spcAft>
              <a:buFont typeface="Arial" panose="020B0604020202020204" pitchFamily="34" charset="0"/>
              <a:buChar char="•"/>
              <a:defRPr/>
            </a:pPr>
            <a:r>
              <a:rPr lang="en-US" sz="1400" b="1">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Galaxy Allocation: </a:t>
            </a:r>
            <a:r>
              <a:rPr lang="en-US" sz="140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Current budget by source of funding</a:t>
            </a:r>
          </a:p>
          <a:p>
            <a:pPr marL="742950" lvl="1" indent="-285750">
              <a:lnSpc>
                <a:spcPct val="107000"/>
              </a:lnSpc>
              <a:spcBef>
                <a:spcPts val="0"/>
              </a:spcBef>
              <a:spcAft>
                <a:spcPts val="800"/>
              </a:spcAft>
              <a:buFont typeface="Arial" panose="020B0604020202020204" pitchFamily="34" charset="0"/>
              <a:buChar char="•"/>
              <a:defRPr/>
            </a:pPr>
            <a:r>
              <a:rPr lang="en-US" sz="1400" b="1">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Budget Summary: </a:t>
            </a:r>
            <a:r>
              <a:rPr lang="en-US" sz="140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Current budget by use of funding</a:t>
            </a:r>
          </a:p>
          <a:p>
            <a:pPr marL="742950" lvl="1" indent="-285750">
              <a:lnSpc>
                <a:spcPct val="107000"/>
              </a:lnSpc>
              <a:spcBef>
                <a:spcPts val="0"/>
              </a:spcBef>
              <a:spcAft>
                <a:spcPts val="800"/>
              </a:spcAft>
              <a:buFont typeface="Arial" panose="020B0604020202020204" pitchFamily="34" charset="0"/>
              <a:buChar char="•"/>
              <a:defRPr/>
            </a:pPr>
            <a:r>
              <a:rPr lang="en-US" sz="1400" b="1">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Expenditure Report: </a:t>
            </a:r>
            <a:r>
              <a:rPr lang="en-US" sz="14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Summary of spending for the year (after the year is complete)</a:t>
            </a:r>
            <a:endParaRPr lang="en-US" sz="1600">
              <a:solidFill>
                <a:schemeClr val="tx1">
                  <a:lumMod val="50000"/>
                </a:schemeClr>
              </a:solidFill>
            </a:endParaRPr>
          </a:p>
        </p:txBody>
      </p:sp>
      <p:cxnSp>
        <p:nvCxnSpPr>
          <p:cNvPr id="11" name="Straight Arrow Connector 10">
            <a:extLst>
              <a:ext uri="{FF2B5EF4-FFF2-40B4-BE49-F238E27FC236}">
                <a16:creationId xmlns:a16="http://schemas.microsoft.com/office/drawing/2014/main" id="{73FC98C6-9600-3D55-B359-477DD20F03B6}"/>
              </a:ext>
            </a:extLst>
          </p:cNvPr>
          <p:cNvCxnSpPr>
            <a:cxnSpLocks/>
          </p:cNvCxnSpPr>
          <p:nvPr/>
        </p:nvCxnSpPr>
        <p:spPr bwMode="auto">
          <a:xfrm flipH="1" flipV="1">
            <a:off x="2438400" y="1168721"/>
            <a:ext cx="1877961" cy="1164336"/>
          </a:xfrm>
          <a:prstGeom prst="straightConnector1">
            <a:avLst/>
          </a:prstGeom>
          <a:ln>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C38B53A-52F2-0C95-C4CB-ADC5551B9F7A}"/>
              </a:ext>
            </a:extLst>
          </p:cNvPr>
          <p:cNvCxnSpPr>
            <a:cxnSpLocks/>
          </p:cNvCxnSpPr>
          <p:nvPr/>
        </p:nvCxnSpPr>
        <p:spPr bwMode="auto">
          <a:xfrm flipV="1">
            <a:off x="6892822" y="1803560"/>
            <a:ext cx="192009" cy="949472"/>
          </a:xfrm>
          <a:prstGeom prst="straightConnector1">
            <a:avLst/>
          </a:prstGeom>
          <a:ln>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A5A5AE2-B663-B432-D0BD-97F11B160E55}"/>
              </a:ext>
            </a:extLst>
          </p:cNvPr>
          <p:cNvCxnSpPr>
            <a:cxnSpLocks/>
          </p:cNvCxnSpPr>
          <p:nvPr/>
        </p:nvCxnSpPr>
        <p:spPr bwMode="auto">
          <a:xfrm flipH="1">
            <a:off x="2282952" y="3162979"/>
            <a:ext cx="1761744" cy="1164336"/>
          </a:xfrm>
          <a:prstGeom prst="straightConnector1">
            <a:avLst/>
          </a:prstGeom>
          <a:ln>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D1D4E6F-E413-0517-C991-3195FE2590F8}"/>
              </a:ext>
            </a:extLst>
          </p:cNvPr>
          <p:cNvCxnSpPr>
            <a:cxnSpLocks/>
          </p:cNvCxnSpPr>
          <p:nvPr/>
        </p:nvCxnSpPr>
        <p:spPr bwMode="auto">
          <a:xfrm>
            <a:off x="7315200" y="3191442"/>
            <a:ext cx="786803" cy="738920"/>
          </a:xfrm>
          <a:prstGeom prst="straightConnector1">
            <a:avLst/>
          </a:prstGeom>
          <a:ln>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0E296910-0C05-4890-49E7-BD65F3DE19D5}"/>
              </a:ext>
            </a:extLst>
          </p:cNvPr>
          <p:cNvSpPr/>
          <p:nvPr/>
        </p:nvSpPr>
        <p:spPr bwMode="auto">
          <a:xfrm>
            <a:off x="2026674" y="904561"/>
            <a:ext cx="685800" cy="234167"/>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24" name="Rectangle: Rounded Corners 23">
            <a:extLst>
              <a:ext uri="{FF2B5EF4-FFF2-40B4-BE49-F238E27FC236}">
                <a16:creationId xmlns:a16="http://schemas.microsoft.com/office/drawing/2014/main" id="{5FC093FC-5FB0-57CF-FEA5-566439260FD5}"/>
              </a:ext>
            </a:extLst>
          </p:cNvPr>
          <p:cNvSpPr/>
          <p:nvPr/>
        </p:nvSpPr>
        <p:spPr bwMode="auto">
          <a:xfrm>
            <a:off x="6892822" y="1498011"/>
            <a:ext cx="765278" cy="211185"/>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25" name="Rectangle: Rounded Corners 24">
            <a:extLst>
              <a:ext uri="{FF2B5EF4-FFF2-40B4-BE49-F238E27FC236}">
                <a16:creationId xmlns:a16="http://schemas.microsoft.com/office/drawing/2014/main" id="{951379A0-D95F-4D0A-257E-B7B0E2D0B8E9}"/>
              </a:ext>
            </a:extLst>
          </p:cNvPr>
          <p:cNvSpPr/>
          <p:nvPr/>
        </p:nvSpPr>
        <p:spPr bwMode="auto">
          <a:xfrm>
            <a:off x="8102003" y="3930362"/>
            <a:ext cx="405892" cy="260638"/>
          </a:xfrm>
          <a:prstGeom prst="roundRect">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3289052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393700" y="-35512"/>
            <a:ext cx="8369300" cy="834501"/>
          </a:xfrm>
        </p:spPr>
        <p:txBody>
          <a:bodyPr/>
          <a:lstStyle/>
          <a:p>
            <a:pPr algn="ctr" eaLnBrk="1" hangingPunct="1"/>
            <a:r>
              <a:rPr lang="en-US" sz="2800"/>
              <a:t>Where Does Our Funding Come From?</a:t>
            </a:r>
          </a:p>
        </p:txBody>
      </p:sp>
      <p:sp>
        <p:nvSpPr>
          <p:cNvPr id="8" name="Rectangle 3"/>
          <p:cNvSpPr>
            <a:spLocks noGrp="1" noChangeArrowheads="1"/>
          </p:cNvSpPr>
          <p:nvPr>
            <p:ph idx="1"/>
          </p:nvPr>
        </p:nvSpPr>
        <p:spPr>
          <a:xfrm>
            <a:off x="266331" y="852249"/>
            <a:ext cx="8691238" cy="952913"/>
          </a:xfrm>
        </p:spPr>
        <p:txBody>
          <a:bodyPr/>
          <a:lstStyle/>
          <a:p>
            <a:pPr marL="340995" indent="-340995">
              <a:spcBef>
                <a:spcPts val="1800"/>
              </a:spcBef>
              <a:buClr>
                <a:schemeClr val="accent6">
                  <a:lumMod val="75000"/>
                </a:schemeClr>
              </a:buClr>
              <a:buFont typeface="Arial" panose="020B0604020202020204" pitchFamily="34" charset="0"/>
              <a:buChar char="•"/>
              <a:tabLst>
                <a:tab pos="287338" algn="l"/>
              </a:tabLst>
            </a:pPr>
            <a:r>
              <a:rPr lang="en-US" sz="1800">
                <a:latin typeface="Arial"/>
                <a:cs typeface="Arial"/>
              </a:rPr>
              <a:t>Our budget for the 2022-23 school year (fiscal year 2023) is </a:t>
            </a:r>
            <a:r>
              <a:rPr lang="en-US" sz="1800" b="1">
                <a:latin typeface="Arial"/>
                <a:cs typeface="Arial"/>
              </a:rPr>
              <a:t>$37.6 billion</a:t>
            </a:r>
            <a:r>
              <a:rPr lang="en-US" sz="1800">
                <a:latin typeface="Arial"/>
                <a:cs typeface="Arial"/>
              </a:rPr>
              <a:t>.</a:t>
            </a:r>
            <a:endParaRPr lang="en-US">
              <a:latin typeface="Arial"/>
              <a:cs typeface="Arial"/>
            </a:endParaRPr>
          </a:p>
          <a:p>
            <a:pPr marL="340995" indent="-340995">
              <a:spcBef>
                <a:spcPts val="1800"/>
              </a:spcBef>
              <a:buClr>
                <a:schemeClr val="accent6">
                  <a:lumMod val="75000"/>
                </a:schemeClr>
              </a:buClr>
              <a:buFont typeface="Arial" panose="020B0604020202020204" pitchFamily="34" charset="0"/>
              <a:buChar char="•"/>
              <a:tabLst>
                <a:tab pos="287338" algn="l"/>
              </a:tabLst>
            </a:pPr>
            <a:r>
              <a:rPr lang="en-US" sz="1800">
                <a:latin typeface="Arial"/>
                <a:cs typeface="Arial"/>
              </a:rPr>
              <a:t>We estimate we will spend over </a:t>
            </a:r>
            <a:r>
              <a:rPr lang="en-US" sz="1800" b="1">
                <a:latin typeface="Arial"/>
                <a:cs typeface="Arial"/>
              </a:rPr>
              <a:t>$31,000</a:t>
            </a:r>
            <a:r>
              <a:rPr lang="en-US" sz="1800">
                <a:latin typeface="Arial"/>
                <a:cs typeface="Arial"/>
              </a:rPr>
              <a:t> per student this year.</a:t>
            </a:r>
            <a:br>
              <a:rPr lang="en-US" sz="1800">
                <a:latin typeface="Arial" panose="020B0604020202020204" pitchFamily="34" charset="0"/>
                <a:cs typeface="Arial" panose="020B0604020202020204" pitchFamily="34" charset="0"/>
              </a:rPr>
            </a:br>
            <a:endParaRPr lang="en-US" sz="1800">
              <a:latin typeface="Arial" panose="020B0604020202020204" pitchFamily="34" charset="0"/>
              <a:cs typeface="Arial" panose="020B0604020202020204" pitchFamily="34" charset="0"/>
            </a:endParaRPr>
          </a:p>
          <a:p>
            <a:pPr marL="340995" indent="-340995">
              <a:spcBef>
                <a:spcPts val="1800"/>
              </a:spcBef>
              <a:buClr>
                <a:schemeClr val="accent6">
                  <a:lumMod val="75000"/>
                </a:schemeClr>
              </a:buClr>
              <a:buFont typeface="Arial" panose="020B0604020202020204" pitchFamily="34" charset="0"/>
              <a:buChar char="•"/>
              <a:tabLst>
                <a:tab pos="287338" algn="l"/>
              </a:tabLst>
            </a:pPr>
            <a:endParaRPr lang="en-US" sz="1200">
              <a:latin typeface="Arial" panose="020B0604020202020204" pitchFamily="34" charset="0"/>
              <a:cs typeface="Arial" panose="020B0604020202020204" pitchFamily="34" charset="0"/>
            </a:endParaRPr>
          </a:p>
        </p:txBody>
      </p:sp>
      <p:sp>
        <p:nvSpPr>
          <p:cNvPr id="10242" name="Slide Number Placeholder 3"/>
          <p:cNvSpPr>
            <a:spLocks noGrp="1"/>
          </p:cNvSpPr>
          <p:nvPr>
            <p:ph type="sldNum" sz="quarter" idx="10"/>
          </p:nvPr>
        </p:nvSpPr>
        <p:spPr>
          <a:noFill/>
        </p:spPr>
        <p:txBody>
          <a:bodyPr/>
          <a:lstStyle/>
          <a:p>
            <a:fld id="{34816121-9B45-4E5A-9F8C-8410BF5552F7}" type="slidenum">
              <a:rPr lang="en-US"/>
              <a:pPr/>
              <a:t>4</a:t>
            </a:fld>
            <a:endParaRPr lang="en-US" sz="1400"/>
          </a:p>
        </p:txBody>
      </p:sp>
      <p:graphicFrame>
        <p:nvGraphicFramePr>
          <p:cNvPr id="6" name="Chart 5">
            <a:extLst>
              <a:ext uri="{FF2B5EF4-FFF2-40B4-BE49-F238E27FC236}">
                <a16:creationId xmlns:a16="http://schemas.microsoft.com/office/drawing/2014/main" id="{8FAA78E7-A4BD-4053-8480-B29CDA5A6A24}"/>
              </a:ext>
            </a:extLst>
          </p:cNvPr>
          <p:cNvGraphicFramePr/>
          <p:nvPr/>
        </p:nvGraphicFramePr>
        <p:xfrm>
          <a:off x="577881" y="2435807"/>
          <a:ext cx="7711929" cy="394908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72E2458F-5294-4B59-8BAC-A3D414A7BAB1}"/>
              </a:ext>
            </a:extLst>
          </p:cNvPr>
          <p:cNvSpPr txBox="1"/>
          <p:nvPr/>
        </p:nvSpPr>
        <p:spPr>
          <a:xfrm>
            <a:off x="5092644" y="3925600"/>
            <a:ext cx="652743" cy="830997"/>
          </a:xfrm>
          <a:prstGeom prst="rect">
            <a:avLst/>
          </a:prstGeom>
          <a:noFill/>
        </p:spPr>
        <p:txBody>
          <a:bodyPr wrap="none" rtlCol="0">
            <a:spAutoFit/>
          </a:bodyPr>
          <a:lstStyle/>
          <a:p>
            <a:pPr algn="ctr"/>
            <a:r>
              <a:rPr lang="en-US" sz="1600"/>
              <a:t>City</a:t>
            </a:r>
          </a:p>
          <a:p>
            <a:pPr algn="ctr"/>
            <a:r>
              <a:rPr lang="en-US" sz="1600"/>
              <a:t>$20b</a:t>
            </a:r>
          </a:p>
          <a:p>
            <a:pPr algn="ctr"/>
            <a:r>
              <a:rPr lang="en-US" sz="1600"/>
              <a:t>54%</a:t>
            </a:r>
          </a:p>
        </p:txBody>
      </p:sp>
      <p:sp>
        <p:nvSpPr>
          <p:cNvPr id="9" name="TextBox 8">
            <a:extLst>
              <a:ext uri="{FF2B5EF4-FFF2-40B4-BE49-F238E27FC236}">
                <a16:creationId xmlns:a16="http://schemas.microsoft.com/office/drawing/2014/main" id="{D9835BE4-9C4B-4993-AF70-6E68490F180D}"/>
              </a:ext>
            </a:extLst>
          </p:cNvPr>
          <p:cNvSpPr txBox="1"/>
          <p:nvPr/>
        </p:nvSpPr>
        <p:spPr>
          <a:xfrm>
            <a:off x="3434855" y="4104633"/>
            <a:ext cx="663964" cy="830997"/>
          </a:xfrm>
          <a:prstGeom prst="rect">
            <a:avLst/>
          </a:prstGeom>
          <a:noFill/>
        </p:spPr>
        <p:txBody>
          <a:bodyPr wrap="none" rtlCol="0">
            <a:spAutoFit/>
          </a:bodyPr>
          <a:lstStyle/>
          <a:p>
            <a:pPr algn="ctr"/>
            <a:r>
              <a:rPr lang="en-US" sz="1600"/>
              <a:t>State</a:t>
            </a:r>
          </a:p>
          <a:p>
            <a:pPr algn="ctr"/>
            <a:r>
              <a:rPr lang="en-US" sz="1600"/>
              <a:t>$13b</a:t>
            </a:r>
          </a:p>
          <a:p>
            <a:pPr algn="ctr"/>
            <a:r>
              <a:rPr lang="en-US" sz="1600"/>
              <a:t>36%</a:t>
            </a:r>
          </a:p>
        </p:txBody>
      </p:sp>
      <p:sp>
        <p:nvSpPr>
          <p:cNvPr id="10" name="TextBox 9">
            <a:extLst>
              <a:ext uri="{FF2B5EF4-FFF2-40B4-BE49-F238E27FC236}">
                <a16:creationId xmlns:a16="http://schemas.microsoft.com/office/drawing/2014/main" id="{D9FE09F6-DE0E-41A1-A9A3-468860F7E531}"/>
              </a:ext>
            </a:extLst>
          </p:cNvPr>
          <p:cNvSpPr txBox="1"/>
          <p:nvPr/>
        </p:nvSpPr>
        <p:spPr>
          <a:xfrm>
            <a:off x="2672689" y="1971087"/>
            <a:ext cx="872354" cy="954107"/>
          </a:xfrm>
          <a:prstGeom prst="rect">
            <a:avLst/>
          </a:prstGeom>
          <a:noFill/>
        </p:spPr>
        <p:txBody>
          <a:bodyPr wrap="none" rtlCol="0">
            <a:spAutoFit/>
          </a:bodyPr>
          <a:lstStyle/>
          <a:p>
            <a:pPr algn="ctr"/>
            <a:r>
              <a:rPr lang="en-US" sz="1400"/>
              <a:t>Federal</a:t>
            </a:r>
          </a:p>
          <a:p>
            <a:pPr algn="ctr"/>
            <a:r>
              <a:rPr lang="en-US" sz="1400"/>
              <a:t>Stimulus</a:t>
            </a:r>
          </a:p>
          <a:p>
            <a:pPr algn="ctr"/>
            <a:r>
              <a:rPr lang="en-US" sz="1400"/>
              <a:t>$2b</a:t>
            </a:r>
          </a:p>
          <a:p>
            <a:pPr algn="ctr"/>
            <a:r>
              <a:rPr lang="en-US" sz="1400"/>
              <a:t>5%</a:t>
            </a:r>
          </a:p>
        </p:txBody>
      </p:sp>
      <p:sp>
        <p:nvSpPr>
          <p:cNvPr id="11" name="TextBox 10">
            <a:extLst>
              <a:ext uri="{FF2B5EF4-FFF2-40B4-BE49-F238E27FC236}">
                <a16:creationId xmlns:a16="http://schemas.microsoft.com/office/drawing/2014/main" id="{AC28395E-FCCC-40F5-8CFF-D7C037FB444C}"/>
              </a:ext>
            </a:extLst>
          </p:cNvPr>
          <p:cNvSpPr txBox="1"/>
          <p:nvPr/>
        </p:nvSpPr>
        <p:spPr>
          <a:xfrm>
            <a:off x="4788560" y="1747791"/>
            <a:ext cx="741845" cy="830997"/>
          </a:xfrm>
          <a:prstGeom prst="rect">
            <a:avLst/>
          </a:prstGeom>
          <a:noFill/>
        </p:spPr>
        <p:txBody>
          <a:bodyPr wrap="square" rtlCol="0">
            <a:spAutoFit/>
          </a:bodyPr>
          <a:lstStyle>
            <a:defPPr>
              <a:defRPr lang="en-US"/>
            </a:defPPr>
            <a:lvl1pPr algn="ctr">
              <a:defRPr sz="1400"/>
            </a:lvl1pPr>
          </a:lstStyle>
          <a:p>
            <a:r>
              <a:rPr lang="en-US" sz="1200"/>
              <a:t>All Other</a:t>
            </a:r>
          </a:p>
          <a:p>
            <a:r>
              <a:rPr lang="en-US" sz="1200"/>
              <a:t>$0.2b</a:t>
            </a:r>
          </a:p>
          <a:p>
            <a:r>
              <a:rPr lang="en-US" sz="1200"/>
              <a:t>&lt;1%</a:t>
            </a:r>
          </a:p>
        </p:txBody>
      </p:sp>
      <p:cxnSp>
        <p:nvCxnSpPr>
          <p:cNvPr id="12" name="Straight Connector 11">
            <a:extLst>
              <a:ext uri="{FF2B5EF4-FFF2-40B4-BE49-F238E27FC236}">
                <a16:creationId xmlns:a16="http://schemas.microsoft.com/office/drawing/2014/main" id="{D2A270E4-9D9E-4145-9E48-B541FBAFF96D}"/>
              </a:ext>
            </a:extLst>
          </p:cNvPr>
          <p:cNvCxnSpPr>
            <a:cxnSpLocks/>
          </p:cNvCxnSpPr>
          <p:nvPr/>
        </p:nvCxnSpPr>
        <p:spPr bwMode="auto">
          <a:xfrm flipH="1">
            <a:off x="4624951" y="2492870"/>
            <a:ext cx="294824" cy="36669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Rectangle 3">
            <a:extLst>
              <a:ext uri="{FF2B5EF4-FFF2-40B4-BE49-F238E27FC236}">
                <a16:creationId xmlns:a16="http://schemas.microsoft.com/office/drawing/2014/main" id="{8DF9ECD9-47DA-47F8-BAA1-E0EBB31F1844}"/>
              </a:ext>
            </a:extLst>
          </p:cNvPr>
          <p:cNvSpPr txBox="1">
            <a:spLocks noChangeArrowheads="1"/>
          </p:cNvSpPr>
          <p:nvPr/>
        </p:nvSpPr>
        <p:spPr bwMode="auto">
          <a:xfrm>
            <a:off x="393701" y="5447015"/>
            <a:ext cx="8495066" cy="7428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60000"/>
              </a:spcBef>
              <a:spcAft>
                <a:spcPct val="0"/>
              </a:spcAft>
              <a:defRPr sz="2200">
                <a:solidFill>
                  <a:schemeClr val="tx1"/>
                </a:solidFill>
                <a:latin typeface="+mn-lt"/>
                <a:ea typeface="+mn-ea"/>
                <a:cs typeface="+mn-cs"/>
              </a:defRPr>
            </a:lvl1pPr>
            <a:lvl2pPr marL="739775" indent="-282575" algn="l" rtl="0" eaLnBrk="1" fontAlgn="base" hangingPunct="1">
              <a:lnSpc>
                <a:spcPct val="95000"/>
              </a:lnSpc>
              <a:spcBef>
                <a:spcPct val="20000"/>
              </a:spcBef>
              <a:spcAft>
                <a:spcPct val="0"/>
              </a:spcAft>
              <a:buClr>
                <a:schemeClr val="hlink"/>
              </a:buClr>
              <a:buChar char="&gt;"/>
              <a:defRPr sz="2000">
                <a:solidFill>
                  <a:schemeClr val="tx1"/>
                </a:solidFill>
                <a:latin typeface="+mn-lt"/>
                <a:ea typeface="+mn-ea"/>
              </a:defRPr>
            </a:lvl2pPr>
            <a:lvl3pPr marL="1081088" indent="-227013" algn="l" rtl="0" eaLnBrk="1" fontAlgn="base" hangingPunct="1">
              <a:lnSpc>
                <a:spcPct val="95000"/>
              </a:lnSpc>
              <a:spcBef>
                <a:spcPct val="20000"/>
              </a:spcBef>
              <a:spcAft>
                <a:spcPct val="0"/>
              </a:spcAft>
              <a:buClr>
                <a:schemeClr val="accent1"/>
              </a:buClr>
              <a:buFont typeface="Wingdings" pitchFamily="1" charset="2"/>
              <a:buChar char="§"/>
              <a:defRPr sz="2000">
                <a:solidFill>
                  <a:schemeClr val="tx1"/>
                </a:solidFill>
                <a:latin typeface="+mn-lt"/>
                <a:ea typeface="+mn-ea"/>
              </a:defRPr>
            </a:lvl3pPr>
            <a:lvl4pPr marL="1363663" indent="-168275" algn="l" rtl="0" eaLnBrk="1" fontAlgn="base" hangingPunct="1">
              <a:lnSpc>
                <a:spcPct val="95000"/>
              </a:lnSpc>
              <a:spcBef>
                <a:spcPct val="20000"/>
              </a:spcBef>
              <a:spcAft>
                <a:spcPct val="0"/>
              </a:spcAft>
              <a:buClr>
                <a:schemeClr val="accent2"/>
              </a:buClr>
              <a:buFont typeface="Times" pitchFamily="1" charset="0"/>
              <a:buChar char="•"/>
              <a:defRPr>
                <a:solidFill>
                  <a:schemeClr val="tx1"/>
                </a:solidFill>
                <a:latin typeface="+mn-lt"/>
                <a:ea typeface="+mn-ea"/>
              </a:defRPr>
            </a:lvl4pPr>
            <a:lvl5pPr marL="17018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5pPr>
            <a:lvl6pPr marL="21590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6pPr>
            <a:lvl7pPr marL="26162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7pPr>
            <a:lvl8pPr marL="30734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8pPr>
            <a:lvl9pPr marL="35306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9pPr>
          </a:lstStyle>
          <a:p>
            <a:pPr marL="0" indent="0">
              <a:spcBef>
                <a:spcPts val="1800"/>
              </a:spcBef>
              <a:buClr>
                <a:schemeClr val="accent6">
                  <a:lumMod val="75000"/>
                </a:schemeClr>
              </a:buClr>
              <a:tabLst>
                <a:tab pos="287338" algn="l"/>
              </a:tabLst>
            </a:pPr>
            <a:endParaRPr lang="en-US" sz="1600" b="1" kern="0">
              <a:latin typeface="Arial"/>
              <a:cs typeface="Arial"/>
            </a:endParaRPr>
          </a:p>
          <a:p>
            <a:pPr marL="0" indent="0">
              <a:lnSpc>
                <a:spcPct val="95000"/>
              </a:lnSpc>
              <a:spcBef>
                <a:spcPts val="1800"/>
              </a:spcBef>
              <a:buClr>
                <a:srgbClr val="567A34"/>
              </a:buClr>
              <a:tabLst>
                <a:tab pos="287338" algn="l"/>
              </a:tabLst>
            </a:pPr>
            <a:r>
              <a:rPr lang="en-US" sz="1600" kern="0">
                <a:latin typeface="Arial"/>
                <a:cs typeface="Arial"/>
              </a:rPr>
              <a:t>Funding generally comes from income and corporate taxes, property taxes, and sales taxes.</a:t>
            </a:r>
          </a:p>
        </p:txBody>
      </p:sp>
      <p:sp>
        <p:nvSpPr>
          <p:cNvPr id="18" name="TextBox 17">
            <a:extLst>
              <a:ext uri="{FF2B5EF4-FFF2-40B4-BE49-F238E27FC236}">
                <a16:creationId xmlns:a16="http://schemas.microsoft.com/office/drawing/2014/main" id="{8B456BB7-F7EF-43B2-9690-B6BDAF512CF9}"/>
              </a:ext>
            </a:extLst>
          </p:cNvPr>
          <p:cNvSpPr txBox="1"/>
          <p:nvPr/>
        </p:nvSpPr>
        <p:spPr>
          <a:xfrm>
            <a:off x="2618908" y="6364139"/>
            <a:ext cx="6019064" cy="400110"/>
          </a:xfrm>
          <a:prstGeom prst="rect">
            <a:avLst/>
          </a:prstGeom>
          <a:noFill/>
        </p:spPr>
        <p:txBody>
          <a:bodyPr wrap="square" lIns="91440" tIns="45720" rIns="91440" bIns="45720" rtlCol="0" anchor="t">
            <a:spAutoFit/>
          </a:bodyPr>
          <a:lstStyle/>
          <a:p>
            <a:r>
              <a:rPr lang="en-US" sz="1000">
                <a:solidFill>
                  <a:schemeClr val="bg1"/>
                </a:solidFill>
                <a:latin typeface="Arial"/>
                <a:ea typeface="ＭＳ Ｐゴシック"/>
                <a:cs typeface="Arial"/>
              </a:rPr>
              <a:t>Per-student figures include students at DOE facilities; excludes Debt Payments, Transportation, and Food. All figures as of FY 2023 Adopted Budget </a:t>
            </a:r>
            <a:endParaRPr lang="en-US" sz="1000">
              <a:solidFill>
                <a:schemeClr val="bg1"/>
              </a:solidFill>
            </a:endParaRPr>
          </a:p>
        </p:txBody>
      </p:sp>
      <p:sp>
        <p:nvSpPr>
          <p:cNvPr id="19" name="TextBox 18">
            <a:extLst>
              <a:ext uri="{FF2B5EF4-FFF2-40B4-BE49-F238E27FC236}">
                <a16:creationId xmlns:a16="http://schemas.microsoft.com/office/drawing/2014/main" id="{A4E7B583-D312-47F7-AAF1-38DE94C97C15}"/>
              </a:ext>
            </a:extLst>
          </p:cNvPr>
          <p:cNvSpPr txBox="1"/>
          <p:nvPr/>
        </p:nvSpPr>
        <p:spPr>
          <a:xfrm>
            <a:off x="6411806" y="6497307"/>
            <a:ext cx="2476960" cy="276999"/>
          </a:xfrm>
          <a:prstGeom prst="rect">
            <a:avLst/>
          </a:prstGeom>
          <a:noFill/>
        </p:spPr>
        <p:txBody>
          <a:bodyPr wrap="none" rtlCol="0">
            <a:spAutoFit/>
          </a:bodyPr>
          <a:lstStyle/>
          <a:p>
            <a:r>
              <a:rPr lang="en-US" sz="1200">
                <a:solidFill>
                  <a:schemeClr val="bg1"/>
                </a:solidFill>
              </a:rPr>
              <a:t>Draft - Privileged and Confidential</a:t>
            </a:r>
          </a:p>
        </p:txBody>
      </p:sp>
      <p:sp>
        <p:nvSpPr>
          <p:cNvPr id="3" name="TextBox 2">
            <a:extLst>
              <a:ext uri="{FF2B5EF4-FFF2-40B4-BE49-F238E27FC236}">
                <a16:creationId xmlns:a16="http://schemas.microsoft.com/office/drawing/2014/main" id="{3A35A3AC-7123-298E-35C0-B6280EDAE6FE}"/>
              </a:ext>
            </a:extLst>
          </p:cNvPr>
          <p:cNvSpPr txBox="1"/>
          <p:nvPr/>
        </p:nvSpPr>
        <p:spPr>
          <a:xfrm>
            <a:off x="3613414" y="1664756"/>
            <a:ext cx="790601" cy="954107"/>
          </a:xfrm>
          <a:prstGeom prst="rect">
            <a:avLst/>
          </a:prstGeom>
          <a:noFill/>
        </p:spPr>
        <p:txBody>
          <a:bodyPr wrap="none" rtlCol="0">
            <a:spAutoFit/>
          </a:bodyPr>
          <a:lstStyle/>
          <a:p>
            <a:pPr algn="ctr"/>
            <a:r>
              <a:rPr lang="en-US" sz="1400"/>
              <a:t>Other </a:t>
            </a:r>
            <a:br>
              <a:rPr lang="en-US" sz="1400"/>
            </a:br>
            <a:r>
              <a:rPr lang="en-US" sz="1400"/>
              <a:t>Federal</a:t>
            </a:r>
          </a:p>
          <a:p>
            <a:pPr algn="ctr"/>
            <a:r>
              <a:rPr lang="en-US" sz="1400"/>
              <a:t>$2b</a:t>
            </a:r>
          </a:p>
          <a:p>
            <a:pPr algn="ctr"/>
            <a:r>
              <a:rPr lang="en-US" sz="1400"/>
              <a:t>5%</a:t>
            </a:r>
          </a:p>
        </p:txBody>
      </p:sp>
      <p:cxnSp>
        <p:nvCxnSpPr>
          <p:cNvPr id="4" name="Straight Connector 3">
            <a:extLst>
              <a:ext uri="{FF2B5EF4-FFF2-40B4-BE49-F238E27FC236}">
                <a16:creationId xmlns:a16="http://schemas.microsoft.com/office/drawing/2014/main" id="{532C9D32-804D-BFBD-488B-EBD75B3A4E2C}"/>
              </a:ext>
            </a:extLst>
          </p:cNvPr>
          <p:cNvCxnSpPr>
            <a:cxnSpLocks/>
          </p:cNvCxnSpPr>
          <p:nvPr/>
        </p:nvCxnSpPr>
        <p:spPr bwMode="auto">
          <a:xfrm>
            <a:off x="4172618" y="2448140"/>
            <a:ext cx="163215" cy="29490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1719FEA-1BF0-D3DF-2902-65C8844B0DF5}"/>
              </a:ext>
            </a:extLst>
          </p:cNvPr>
          <p:cNvCxnSpPr>
            <a:cxnSpLocks/>
          </p:cNvCxnSpPr>
          <p:nvPr/>
        </p:nvCxnSpPr>
        <p:spPr bwMode="auto">
          <a:xfrm>
            <a:off x="3415231" y="2617669"/>
            <a:ext cx="396178" cy="337786"/>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307841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
          <p:cNvSpPr>
            <a:spLocks noGrp="1" noChangeArrowheads="1"/>
          </p:cNvSpPr>
          <p:nvPr>
            <p:ph type="title"/>
          </p:nvPr>
        </p:nvSpPr>
        <p:spPr>
          <a:xfrm>
            <a:off x="393700" y="-229157"/>
            <a:ext cx="8293100" cy="1066800"/>
          </a:xfrm>
        </p:spPr>
        <p:txBody>
          <a:bodyPr/>
          <a:lstStyle/>
          <a:p>
            <a:pPr algn="ctr"/>
            <a:r>
              <a:rPr lang="en-US"/>
              <a:t>How Is NYC Public Schools’ Budget Spent?</a:t>
            </a:r>
          </a:p>
        </p:txBody>
      </p:sp>
      <p:sp>
        <p:nvSpPr>
          <p:cNvPr id="7" name="Rectangle 3"/>
          <p:cNvSpPr>
            <a:spLocks noGrp="1" noChangeArrowheads="1"/>
          </p:cNvSpPr>
          <p:nvPr>
            <p:ph idx="1"/>
          </p:nvPr>
        </p:nvSpPr>
        <p:spPr>
          <a:xfrm>
            <a:off x="-1143000" y="850253"/>
            <a:ext cx="7772400" cy="457200"/>
          </a:xfrm>
        </p:spPr>
        <p:txBody>
          <a:bodyPr/>
          <a:lstStyle/>
          <a:p>
            <a:pPr marL="0" indent="0" algn="ctr" eaLnBrk="1" hangingPunct="1"/>
            <a:r>
              <a:rPr lang="en-US" sz="2000" b="1"/>
              <a:t>($ in billions)</a:t>
            </a:r>
          </a:p>
        </p:txBody>
      </p:sp>
      <p:graphicFrame>
        <p:nvGraphicFramePr>
          <p:cNvPr id="8" name="Chart 7"/>
          <p:cNvGraphicFramePr/>
          <p:nvPr>
            <p:extLst>
              <p:ext uri="{D42A27DB-BD31-4B8C-83A1-F6EECF244321}">
                <p14:modId xmlns:p14="http://schemas.microsoft.com/office/powerpoint/2010/main" val="1526093586"/>
              </p:ext>
            </p:extLst>
          </p:nvPr>
        </p:nvGraphicFramePr>
        <p:xfrm>
          <a:off x="-1951969" y="1720788"/>
          <a:ext cx="9126133" cy="4495799"/>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DB500F8F-CD09-4802-8FF4-B460DD70D509}"/>
              </a:ext>
            </a:extLst>
          </p:cNvPr>
          <p:cNvSpPr txBox="1"/>
          <p:nvPr/>
        </p:nvSpPr>
        <p:spPr>
          <a:xfrm>
            <a:off x="2911457" y="2978695"/>
            <a:ext cx="1654620" cy="1077218"/>
          </a:xfrm>
          <a:prstGeom prst="rect">
            <a:avLst/>
          </a:prstGeom>
          <a:noFill/>
        </p:spPr>
        <p:txBody>
          <a:bodyPr wrap="none" lIns="91440" tIns="45720" rIns="91440" bIns="45720" rtlCol="0" anchor="t">
            <a:spAutoFit/>
          </a:bodyPr>
          <a:lstStyle/>
          <a:p>
            <a:pPr algn="ctr"/>
            <a:r>
              <a:rPr lang="en-US" sz="1600">
                <a:latin typeface="Arial"/>
                <a:ea typeface="ＭＳ Ｐゴシック"/>
                <a:cs typeface="Arial"/>
              </a:rPr>
              <a:t>K-12 Schools &amp; </a:t>
            </a:r>
            <a:br>
              <a:rPr lang="en-US" sz="1600"/>
            </a:br>
            <a:r>
              <a:rPr lang="en-US" sz="1600">
                <a:latin typeface="Arial"/>
                <a:ea typeface="ＭＳ Ｐゴシック"/>
                <a:cs typeface="Arial"/>
              </a:rPr>
              <a:t>Instruction</a:t>
            </a:r>
          </a:p>
          <a:p>
            <a:pPr algn="ctr"/>
            <a:r>
              <a:rPr lang="en-US" sz="1600">
                <a:latin typeface="Arial"/>
                <a:ea typeface="ＭＳ Ｐゴシック"/>
                <a:cs typeface="Arial"/>
              </a:rPr>
              <a:t>$15.1</a:t>
            </a:r>
          </a:p>
          <a:p>
            <a:pPr algn="ctr"/>
            <a:r>
              <a:rPr lang="en-US" sz="1600">
                <a:latin typeface="Arial"/>
                <a:ea typeface="ＭＳ Ｐゴシック"/>
                <a:cs typeface="Arial"/>
              </a:rPr>
              <a:t>40%</a:t>
            </a:r>
          </a:p>
        </p:txBody>
      </p:sp>
      <p:sp>
        <p:nvSpPr>
          <p:cNvPr id="9" name="TextBox 8">
            <a:extLst>
              <a:ext uri="{FF2B5EF4-FFF2-40B4-BE49-F238E27FC236}">
                <a16:creationId xmlns:a16="http://schemas.microsoft.com/office/drawing/2014/main" id="{091E757A-FE5E-4B61-985A-E67928731935}"/>
              </a:ext>
            </a:extLst>
          </p:cNvPr>
          <p:cNvSpPr txBox="1"/>
          <p:nvPr/>
        </p:nvSpPr>
        <p:spPr>
          <a:xfrm>
            <a:off x="943525" y="4238983"/>
            <a:ext cx="2232856" cy="954107"/>
          </a:xfrm>
          <a:prstGeom prst="rect">
            <a:avLst/>
          </a:prstGeom>
          <a:noFill/>
        </p:spPr>
        <p:txBody>
          <a:bodyPr wrap="square" rtlCol="0">
            <a:spAutoFit/>
          </a:bodyPr>
          <a:lstStyle/>
          <a:p>
            <a:pPr algn="ctr"/>
            <a:r>
              <a:rPr lang="en-US" sz="1400"/>
              <a:t>Employee Benefits,</a:t>
            </a:r>
            <a:br>
              <a:rPr lang="en-US" sz="1400"/>
            </a:br>
            <a:r>
              <a:rPr lang="en-US" sz="1400"/>
              <a:t>Pension, &amp; Debt</a:t>
            </a:r>
          </a:p>
          <a:p>
            <a:pPr algn="ctr"/>
            <a:r>
              <a:rPr lang="en-US" sz="1400"/>
              <a:t>$10.5</a:t>
            </a:r>
          </a:p>
          <a:p>
            <a:pPr algn="ctr"/>
            <a:r>
              <a:rPr lang="en-US" sz="1400"/>
              <a:t>28%</a:t>
            </a:r>
          </a:p>
        </p:txBody>
      </p:sp>
      <p:sp>
        <p:nvSpPr>
          <p:cNvPr id="11" name="TextBox 10">
            <a:extLst>
              <a:ext uri="{FF2B5EF4-FFF2-40B4-BE49-F238E27FC236}">
                <a16:creationId xmlns:a16="http://schemas.microsoft.com/office/drawing/2014/main" id="{E5769D05-5870-4F5D-8103-5E7F74086146}"/>
              </a:ext>
            </a:extLst>
          </p:cNvPr>
          <p:cNvSpPr txBox="1"/>
          <p:nvPr/>
        </p:nvSpPr>
        <p:spPr>
          <a:xfrm>
            <a:off x="1851551" y="2151829"/>
            <a:ext cx="1059906" cy="954107"/>
          </a:xfrm>
          <a:prstGeom prst="rect">
            <a:avLst/>
          </a:prstGeom>
          <a:noFill/>
        </p:spPr>
        <p:txBody>
          <a:bodyPr wrap="none" lIns="91440" tIns="45720" rIns="91440" bIns="45720" rtlCol="0" anchor="t">
            <a:spAutoFit/>
          </a:bodyPr>
          <a:lstStyle>
            <a:defPPr>
              <a:defRPr lang="en-US"/>
            </a:defPPr>
            <a:lvl1pPr algn="ctr">
              <a:defRPr sz="1400"/>
            </a:lvl1pPr>
          </a:lstStyle>
          <a:p>
            <a:r>
              <a:rPr lang="en-US">
                <a:latin typeface="Arial"/>
                <a:ea typeface="ＭＳ Ｐゴシック"/>
                <a:cs typeface="Arial"/>
              </a:rPr>
              <a:t>School </a:t>
            </a:r>
            <a:endParaRPr lang="en-US"/>
          </a:p>
          <a:p>
            <a:r>
              <a:rPr lang="en-US">
                <a:latin typeface="Arial"/>
                <a:ea typeface="ＭＳ Ｐゴシック"/>
                <a:cs typeface="Arial"/>
              </a:rPr>
              <a:t>Operations</a:t>
            </a:r>
            <a:endParaRPr lang="en-US"/>
          </a:p>
          <a:p>
            <a:r>
              <a:rPr lang="en-US"/>
              <a:t>$4.3</a:t>
            </a:r>
          </a:p>
          <a:p>
            <a:r>
              <a:rPr lang="en-US"/>
              <a:t>11%</a:t>
            </a:r>
          </a:p>
        </p:txBody>
      </p:sp>
      <p:sp>
        <p:nvSpPr>
          <p:cNvPr id="25" name="TextBox 24"/>
          <p:cNvSpPr txBox="1"/>
          <p:nvPr/>
        </p:nvSpPr>
        <p:spPr>
          <a:xfrm>
            <a:off x="2743200" y="6417407"/>
            <a:ext cx="2291012" cy="276999"/>
          </a:xfrm>
          <a:prstGeom prst="rect">
            <a:avLst/>
          </a:prstGeom>
          <a:noFill/>
        </p:spPr>
        <p:txBody>
          <a:bodyPr wrap="none" rtlCol="0">
            <a:spAutoFit/>
          </a:bodyPr>
          <a:lstStyle/>
          <a:p>
            <a:r>
              <a:rPr lang="en-US" sz="1200">
                <a:solidFill>
                  <a:schemeClr val="bg1"/>
                </a:solidFill>
              </a:rPr>
              <a:t>As of FY 2023 Adopted Budget</a:t>
            </a:r>
          </a:p>
        </p:txBody>
      </p:sp>
      <p:sp>
        <p:nvSpPr>
          <p:cNvPr id="3" name="TextBox 2">
            <a:extLst>
              <a:ext uri="{FF2B5EF4-FFF2-40B4-BE49-F238E27FC236}">
                <a16:creationId xmlns:a16="http://schemas.microsoft.com/office/drawing/2014/main" id="{00B6DCD0-4D07-9BE1-3B4B-3423CA85A0DA}"/>
              </a:ext>
            </a:extLst>
          </p:cNvPr>
          <p:cNvSpPr txBox="1"/>
          <p:nvPr/>
        </p:nvSpPr>
        <p:spPr>
          <a:xfrm>
            <a:off x="6438440" y="6417407"/>
            <a:ext cx="2476960" cy="276999"/>
          </a:xfrm>
          <a:prstGeom prst="rect">
            <a:avLst/>
          </a:prstGeom>
          <a:noFill/>
        </p:spPr>
        <p:txBody>
          <a:bodyPr wrap="none" rtlCol="0">
            <a:spAutoFit/>
          </a:bodyPr>
          <a:lstStyle/>
          <a:p>
            <a:r>
              <a:rPr lang="en-US" sz="1200">
                <a:solidFill>
                  <a:schemeClr val="bg1"/>
                </a:solidFill>
              </a:rPr>
              <a:t>Draft - Privileged and Confidential</a:t>
            </a:r>
          </a:p>
        </p:txBody>
      </p:sp>
      <p:sp>
        <p:nvSpPr>
          <p:cNvPr id="28" name="TextBox 27">
            <a:extLst>
              <a:ext uri="{FF2B5EF4-FFF2-40B4-BE49-F238E27FC236}">
                <a16:creationId xmlns:a16="http://schemas.microsoft.com/office/drawing/2014/main" id="{B6C681F0-26A3-48B9-93BB-738660A65660}"/>
              </a:ext>
            </a:extLst>
          </p:cNvPr>
          <p:cNvSpPr txBox="1"/>
          <p:nvPr/>
        </p:nvSpPr>
        <p:spPr>
          <a:xfrm>
            <a:off x="4935986" y="1006009"/>
            <a:ext cx="4171803" cy="5047536"/>
          </a:xfrm>
          <a:prstGeom prst="rect">
            <a:avLst/>
          </a:prstGeom>
          <a:noFill/>
        </p:spPr>
        <p:txBody>
          <a:bodyPr wrap="square" lIns="91440" tIns="45720" rIns="91440" bIns="45720" rtlCol="0" anchor="t">
            <a:spAutoFit/>
          </a:bodyPr>
          <a:lstStyle/>
          <a:p>
            <a:r>
              <a:rPr lang="en-US" sz="1400">
                <a:latin typeface="Arial"/>
                <a:ea typeface="ＭＳ Ｐゴシック"/>
                <a:cs typeface="Arial"/>
              </a:rPr>
              <a:t>Off the top:</a:t>
            </a:r>
          </a:p>
          <a:p>
            <a:pPr marL="342900" indent="-342900">
              <a:buFont typeface="Arial" panose="020B0604020202020204" pitchFamily="34" charset="0"/>
              <a:buChar char="•"/>
            </a:pPr>
            <a:r>
              <a:rPr lang="en-US" sz="1400" b="1">
                <a:latin typeface="Arial"/>
                <a:ea typeface="ＭＳ Ｐゴシック"/>
                <a:cs typeface="Arial"/>
              </a:rPr>
              <a:t>$10.5 billion </a:t>
            </a:r>
            <a:r>
              <a:rPr lang="en-US" sz="1400">
                <a:latin typeface="Arial"/>
                <a:ea typeface="ＭＳ Ｐゴシック"/>
                <a:cs typeface="Arial"/>
              </a:rPr>
              <a:t>goes to employee benefits, pension, and debt</a:t>
            </a:r>
            <a:br>
              <a:rPr lang="en-US" sz="1400">
                <a:latin typeface="Arial"/>
                <a:ea typeface="ＭＳ Ｐゴシック"/>
                <a:cs typeface="Arial"/>
              </a:rPr>
            </a:br>
            <a:endParaRPr lang="en-US" sz="1400">
              <a:latin typeface="Arial"/>
              <a:ea typeface="ＭＳ Ｐゴシック"/>
              <a:cs typeface="Arial"/>
            </a:endParaRPr>
          </a:p>
          <a:p>
            <a:pPr marL="342900" indent="-342900">
              <a:buFont typeface="Arial" panose="020B0604020202020204" pitchFamily="34" charset="0"/>
              <a:buChar char="•"/>
            </a:pPr>
            <a:r>
              <a:rPr lang="en-US" sz="1400" b="1">
                <a:latin typeface="Arial"/>
                <a:ea typeface="ＭＳ Ｐゴシック"/>
                <a:cs typeface="Arial"/>
              </a:rPr>
              <a:t>$3 billion </a:t>
            </a:r>
            <a:r>
              <a:rPr lang="en-US" sz="1400">
                <a:latin typeface="Arial"/>
                <a:ea typeface="ＭＳ Ｐゴシック"/>
                <a:cs typeface="Arial"/>
              </a:rPr>
              <a:t>goes to state-mandated payments to charter schools</a:t>
            </a:r>
          </a:p>
          <a:p>
            <a:pPr marL="342900" indent="-342900">
              <a:buFont typeface="Arial" panose="020B0604020202020204" pitchFamily="34" charset="0"/>
              <a:buChar char="•"/>
            </a:pPr>
            <a:endParaRPr lang="en-US" sz="1400">
              <a:cs typeface="Arial" charset="0"/>
            </a:endParaRPr>
          </a:p>
          <a:p>
            <a:pPr marL="342900" indent="-342900">
              <a:buFont typeface="Arial" panose="020B0604020202020204" pitchFamily="34" charset="0"/>
              <a:buChar char="•"/>
            </a:pPr>
            <a:r>
              <a:rPr lang="en-US" sz="1400" b="1">
                <a:latin typeface="Arial"/>
                <a:ea typeface="ＭＳ Ｐゴシック"/>
                <a:cs typeface="Arial"/>
              </a:rPr>
              <a:t>$2 billion </a:t>
            </a:r>
            <a:r>
              <a:rPr lang="en-US" sz="1400">
                <a:latin typeface="Arial"/>
                <a:ea typeface="ＭＳ Ｐゴシック"/>
                <a:cs typeface="Arial"/>
              </a:rPr>
              <a:t>goes to non-public &amp; contract schools as per special education mandates</a:t>
            </a:r>
          </a:p>
          <a:p>
            <a:endParaRPr lang="en-US" sz="1400">
              <a:latin typeface="Arial"/>
              <a:ea typeface="ＭＳ Ｐゴシック"/>
              <a:cs typeface="Arial"/>
            </a:endParaRPr>
          </a:p>
          <a:p>
            <a:r>
              <a:rPr lang="en-US" sz="1400">
                <a:latin typeface="Arial"/>
                <a:ea typeface="ＭＳ Ｐゴシック"/>
                <a:cs typeface="Arial"/>
              </a:rPr>
              <a:t>Of the remaining:</a:t>
            </a:r>
          </a:p>
          <a:p>
            <a:pPr marL="342900" indent="-342900">
              <a:buFont typeface="Arial" panose="020B0604020202020204" pitchFamily="34" charset="0"/>
              <a:buChar char="•"/>
            </a:pPr>
            <a:r>
              <a:rPr lang="en-US" sz="1400" b="1">
                <a:latin typeface="Arial"/>
                <a:ea typeface="ＭＳ Ｐゴシック"/>
                <a:cs typeface="Arial"/>
              </a:rPr>
              <a:t>$15.1 billion </a:t>
            </a:r>
            <a:r>
              <a:rPr lang="en-US" sz="1400">
                <a:latin typeface="Arial"/>
                <a:ea typeface="ＭＳ Ｐゴシック"/>
                <a:cs typeface="Arial"/>
              </a:rPr>
              <a:t>goes to K-12 schools &amp; instruction</a:t>
            </a:r>
          </a:p>
          <a:p>
            <a:pPr marL="342900" indent="-342900">
              <a:buFont typeface="Arial" panose="020B0604020202020204" pitchFamily="34" charset="0"/>
              <a:buChar char="•"/>
            </a:pPr>
            <a:endParaRPr lang="en-US" sz="1400">
              <a:latin typeface="Arial"/>
              <a:ea typeface="ＭＳ Ｐゴシック"/>
              <a:cs typeface="Arial"/>
            </a:endParaRPr>
          </a:p>
          <a:p>
            <a:pPr marL="342900" indent="-342900">
              <a:buFont typeface="Arial" panose="020B0604020202020204" pitchFamily="34" charset="0"/>
              <a:buChar char="•"/>
            </a:pPr>
            <a:r>
              <a:rPr lang="en-US" sz="1400" b="1">
                <a:latin typeface="Arial"/>
                <a:ea typeface="ＭＳ Ｐゴシック"/>
                <a:cs typeface="Arial"/>
              </a:rPr>
              <a:t>$2.2 billion</a:t>
            </a:r>
            <a:r>
              <a:rPr lang="en-US" sz="1400">
                <a:latin typeface="Arial"/>
                <a:ea typeface="ＭＳ Ｐゴシック"/>
                <a:cs typeface="Arial"/>
              </a:rPr>
              <a:t> goes to early childhood programs</a:t>
            </a:r>
            <a:br>
              <a:rPr lang="en-US" sz="1400">
                <a:latin typeface="Arial"/>
                <a:ea typeface="ＭＳ Ｐゴシック"/>
                <a:cs typeface="Arial"/>
              </a:rPr>
            </a:br>
            <a:endParaRPr lang="en-US" sz="1400">
              <a:latin typeface="Arial"/>
              <a:ea typeface="ＭＳ Ｐゴシック"/>
              <a:cs typeface="Arial"/>
            </a:endParaRPr>
          </a:p>
          <a:p>
            <a:pPr marL="342900" indent="-342900">
              <a:buFont typeface="Arial" panose="020B0604020202020204" pitchFamily="34" charset="0"/>
              <a:buChar char="•"/>
            </a:pPr>
            <a:r>
              <a:rPr lang="en-US" sz="1400" b="1">
                <a:latin typeface="Arial"/>
                <a:ea typeface="ＭＳ Ｐゴシック"/>
                <a:cs typeface="Arial"/>
              </a:rPr>
              <a:t>$4.3 billion </a:t>
            </a:r>
            <a:r>
              <a:rPr lang="en-US" sz="1400">
                <a:latin typeface="Arial"/>
                <a:ea typeface="ＭＳ Ｐゴシック"/>
                <a:cs typeface="Arial"/>
              </a:rPr>
              <a:t>goes to school operations</a:t>
            </a:r>
            <a:br>
              <a:rPr lang="en-US" sz="1400">
                <a:latin typeface="Arial"/>
                <a:ea typeface="ＭＳ Ｐゴシック"/>
                <a:cs typeface="Arial"/>
              </a:rPr>
            </a:br>
            <a:endParaRPr lang="en-US" sz="1400">
              <a:latin typeface="Arial"/>
              <a:ea typeface="ＭＳ Ｐゴシック"/>
              <a:cs typeface="Arial"/>
            </a:endParaRPr>
          </a:p>
          <a:p>
            <a:pPr marL="342900" indent="-342900">
              <a:buFont typeface="Arial" panose="020B0604020202020204" pitchFamily="34" charset="0"/>
              <a:buChar char="•"/>
            </a:pPr>
            <a:r>
              <a:rPr lang="en-US" sz="1400">
                <a:latin typeface="Arial"/>
                <a:ea typeface="ＭＳ Ｐゴシック"/>
                <a:cs typeface="Arial"/>
              </a:rPr>
              <a:t>About </a:t>
            </a:r>
            <a:r>
              <a:rPr lang="en-US" sz="1400" b="1">
                <a:latin typeface="Arial"/>
                <a:ea typeface="ＭＳ Ｐゴシック"/>
                <a:cs typeface="Arial"/>
              </a:rPr>
              <a:t>$300 million </a:t>
            </a:r>
            <a:r>
              <a:rPr lang="en-US" sz="1400">
                <a:latin typeface="Arial"/>
                <a:ea typeface="ＭＳ Ｐゴシック"/>
                <a:cs typeface="Arial"/>
              </a:rPr>
              <a:t>– or 1% - goes to our central administrative offices.</a:t>
            </a:r>
            <a:br>
              <a:rPr lang="en-US" sz="1400">
                <a:latin typeface="Arial"/>
                <a:ea typeface="ＭＳ Ｐゴシック"/>
                <a:cs typeface="Arial"/>
              </a:rPr>
            </a:br>
            <a:endParaRPr lang="en-US" sz="1400">
              <a:latin typeface="Arial"/>
              <a:ea typeface="ＭＳ Ｐゴシック"/>
              <a:cs typeface="Arial"/>
            </a:endParaRPr>
          </a:p>
          <a:p>
            <a:pPr marL="342900" indent="-342900">
              <a:buFont typeface="Arial" panose="020B0604020202020204" pitchFamily="34" charset="0"/>
              <a:buChar char="•"/>
            </a:pPr>
            <a:r>
              <a:rPr lang="en-US" sz="1400">
                <a:latin typeface="Arial"/>
                <a:ea typeface="ＭＳ Ｐゴシック"/>
                <a:cs typeface="Arial"/>
              </a:rPr>
              <a:t>Another </a:t>
            </a:r>
            <a:r>
              <a:rPr lang="en-US" sz="1400" b="1">
                <a:latin typeface="Arial"/>
                <a:ea typeface="ＭＳ Ｐゴシック"/>
                <a:cs typeface="Arial"/>
              </a:rPr>
              <a:t>$300 million </a:t>
            </a:r>
            <a:r>
              <a:rPr lang="en-US" sz="1400">
                <a:latin typeface="Arial"/>
                <a:ea typeface="ＭＳ Ｐゴシック"/>
                <a:cs typeface="Arial"/>
              </a:rPr>
              <a:t>– or 1% - goes to superintendents and field offices.</a:t>
            </a:r>
          </a:p>
        </p:txBody>
      </p:sp>
      <p:sp>
        <p:nvSpPr>
          <p:cNvPr id="5" name="TextBox 4">
            <a:extLst>
              <a:ext uri="{FF2B5EF4-FFF2-40B4-BE49-F238E27FC236}">
                <a16:creationId xmlns:a16="http://schemas.microsoft.com/office/drawing/2014/main" id="{43A7E392-21DA-6820-38D8-45B77218AD51}"/>
              </a:ext>
            </a:extLst>
          </p:cNvPr>
          <p:cNvSpPr txBox="1"/>
          <p:nvPr/>
        </p:nvSpPr>
        <p:spPr>
          <a:xfrm>
            <a:off x="58849" y="1633612"/>
            <a:ext cx="1360200" cy="461665"/>
          </a:xfrm>
          <a:prstGeom prst="rect">
            <a:avLst/>
          </a:prstGeom>
          <a:noFill/>
        </p:spPr>
        <p:txBody>
          <a:bodyPr wrap="square" rtlCol="0">
            <a:spAutoFit/>
          </a:bodyPr>
          <a:lstStyle/>
          <a:p>
            <a:pPr algn="ctr"/>
            <a:r>
              <a:rPr lang="en-US" sz="1200"/>
              <a:t>Central Admin.</a:t>
            </a:r>
          </a:p>
          <a:p>
            <a:pPr algn="ctr"/>
            <a:r>
              <a:rPr lang="en-US" sz="1200"/>
              <a:t>$0.3, 1%</a:t>
            </a:r>
          </a:p>
        </p:txBody>
      </p:sp>
      <p:cxnSp>
        <p:nvCxnSpPr>
          <p:cNvPr id="6" name="Straight Connector 5">
            <a:extLst>
              <a:ext uri="{FF2B5EF4-FFF2-40B4-BE49-F238E27FC236}">
                <a16:creationId xmlns:a16="http://schemas.microsoft.com/office/drawing/2014/main" id="{E599F059-A3D7-58F8-E9CE-CEB2F42D391F}"/>
              </a:ext>
            </a:extLst>
          </p:cNvPr>
          <p:cNvCxnSpPr>
            <a:cxnSpLocks/>
          </p:cNvCxnSpPr>
          <p:nvPr/>
        </p:nvCxnSpPr>
        <p:spPr bwMode="auto">
          <a:xfrm>
            <a:off x="1070505" y="2043930"/>
            <a:ext cx="426500" cy="398929"/>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2" name="TextBox 11">
            <a:extLst>
              <a:ext uri="{FF2B5EF4-FFF2-40B4-BE49-F238E27FC236}">
                <a16:creationId xmlns:a16="http://schemas.microsoft.com/office/drawing/2014/main" id="{128AD3B7-6F3A-2E3B-D552-A025BF8E2E4C}"/>
              </a:ext>
            </a:extLst>
          </p:cNvPr>
          <p:cNvSpPr txBox="1"/>
          <p:nvPr/>
        </p:nvSpPr>
        <p:spPr>
          <a:xfrm>
            <a:off x="935812" y="1162739"/>
            <a:ext cx="1360200" cy="646331"/>
          </a:xfrm>
          <a:prstGeom prst="rect">
            <a:avLst/>
          </a:prstGeom>
          <a:noFill/>
        </p:spPr>
        <p:txBody>
          <a:bodyPr wrap="square" rtlCol="0">
            <a:spAutoFit/>
          </a:bodyPr>
          <a:lstStyle/>
          <a:p>
            <a:pPr algn="ctr"/>
            <a:r>
              <a:rPr lang="en-US" sz="1200"/>
              <a:t>Superintendents</a:t>
            </a:r>
          </a:p>
          <a:p>
            <a:pPr algn="ctr"/>
            <a:r>
              <a:rPr lang="en-US" sz="1200"/>
              <a:t>&amp; Field</a:t>
            </a:r>
          </a:p>
          <a:p>
            <a:pPr algn="ctr"/>
            <a:r>
              <a:rPr lang="en-US" sz="1200"/>
              <a:t>$0.3, 1%</a:t>
            </a:r>
          </a:p>
        </p:txBody>
      </p:sp>
      <p:cxnSp>
        <p:nvCxnSpPr>
          <p:cNvPr id="16" name="Straight Connector 15">
            <a:extLst>
              <a:ext uri="{FF2B5EF4-FFF2-40B4-BE49-F238E27FC236}">
                <a16:creationId xmlns:a16="http://schemas.microsoft.com/office/drawing/2014/main" id="{F861C3F6-80D7-E48B-D923-44FA2385BBA6}"/>
              </a:ext>
            </a:extLst>
          </p:cNvPr>
          <p:cNvCxnSpPr>
            <a:cxnSpLocks/>
            <a:stCxn id="12" idx="2"/>
          </p:cNvCxnSpPr>
          <p:nvPr/>
        </p:nvCxnSpPr>
        <p:spPr bwMode="auto">
          <a:xfrm>
            <a:off x="1615912" y="1809070"/>
            <a:ext cx="0" cy="594965"/>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5" name="TextBox 14">
            <a:extLst>
              <a:ext uri="{FF2B5EF4-FFF2-40B4-BE49-F238E27FC236}">
                <a16:creationId xmlns:a16="http://schemas.microsoft.com/office/drawing/2014/main" id="{94DAB6C2-9697-4CF5-831E-A54530C1531B}"/>
              </a:ext>
            </a:extLst>
          </p:cNvPr>
          <p:cNvSpPr txBox="1"/>
          <p:nvPr/>
        </p:nvSpPr>
        <p:spPr>
          <a:xfrm>
            <a:off x="3437903" y="5803252"/>
            <a:ext cx="1360200" cy="461665"/>
          </a:xfrm>
          <a:prstGeom prst="rect">
            <a:avLst/>
          </a:prstGeom>
          <a:noFill/>
        </p:spPr>
        <p:txBody>
          <a:bodyPr wrap="square" rtlCol="0">
            <a:spAutoFit/>
          </a:bodyPr>
          <a:lstStyle/>
          <a:p>
            <a:pPr algn="ctr"/>
            <a:r>
              <a:rPr lang="en-US" sz="1200"/>
              <a:t>Early Childhood</a:t>
            </a:r>
          </a:p>
          <a:p>
            <a:pPr algn="ctr"/>
            <a:r>
              <a:rPr lang="en-US" sz="1200"/>
              <a:t>$2.2, 6%</a:t>
            </a:r>
          </a:p>
        </p:txBody>
      </p:sp>
      <p:cxnSp>
        <p:nvCxnSpPr>
          <p:cNvPr id="17" name="Straight Connector 16">
            <a:extLst>
              <a:ext uri="{FF2B5EF4-FFF2-40B4-BE49-F238E27FC236}">
                <a16:creationId xmlns:a16="http://schemas.microsoft.com/office/drawing/2014/main" id="{D3938BAD-165F-42F2-8CB6-8CA7694DEA64}"/>
              </a:ext>
            </a:extLst>
          </p:cNvPr>
          <p:cNvCxnSpPr>
            <a:cxnSpLocks/>
          </p:cNvCxnSpPr>
          <p:nvPr/>
        </p:nvCxnSpPr>
        <p:spPr bwMode="auto">
          <a:xfrm>
            <a:off x="3588829" y="5362113"/>
            <a:ext cx="299877" cy="441139"/>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9" name="TextBox 18">
            <a:extLst>
              <a:ext uri="{FF2B5EF4-FFF2-40B4-BE49-F238E27FC236}">
                <a16:creationId xmlns:a16="http://schemas.microsoft.com/office/drawing/2014/main" id="{B731B947-21EF-4873-B0A8-00C1BD810F8E}"/>
              </a:ext>
            </a:extLst>
          </p:cNvPr>
          <p:cNvSpPr txBox="1"/>
          <p:nvPr/>
        </p:nvSpPr>
        <p:spPr>
          <a:xfrm>
            <a:off x="809388" y="3296126"/>
            <a:ext cx="1360200" cy="523220"/>
          </a:xfrm>
          <a:prstGeom prst="rect">
            <a:avLst/>
          </a:prstGeom>
          <a:noFill/>
        </p:spPr>
        <p:txBody>
          <a:bodyPr wrap="square" rtlCol="0">
            <a:spAutoFit/>
          </a:bodyPr>
          <a:lstStyle/>
          <a:p>
            <a:pPr algn="ctr"/>
            <a:r>
              <a:rPr lang="en-US" sz="1400"/>
              <a:t>Charters</a:t>
            </a:r>
          </a:p>
          <a:p>
            <a:pPr algn="ctr"/>
            <a:r>
              <a:rPr lang="en-US" sz="1400"/>
              <a:t>$3.0, 8%</a:t>
            </a:r>
          </a:p>
        </p:txBody>
      </p:sp>
      <p:sp>
        <p:nvSpPr>
          <p:cNvPr id="21" name="TextBox 20">
            <a:extLst>
              <a:ext uri="{FF2B5EF4-FFF2-40B4-BE49-F238E27FC236}">
                <a16:creationId xmlns:a16="http://schemas.microsoft.com/office/drawing/2014/main" id="{97E3E199-FC0F-4B0D-BAB5-2C4838E14F6E}"/>
              </a:ext>
            </a:extLst>
          </p:cNvPr>
          <p:cNvSpPr txBox="1"/>
          <p:nvPr/>
        </p:nvSpPr>
        <p:spPr>
          <a:xfrm>
            <a:off x="-55621" y="2103854"/>
            <a:ext cx="1360200" cy="646331"/>
          </a:xfrm>
          <a:prstGeom prst="rect">
            <a:avLst/>
          </a:prstGeom>
          <a:noFill/>
        </p:spPr>
        <p:txBody>
          <a:bodyPr wrap="square" rtlCol="0">
            <a:spAutoFit/>
          </a:bodyPr>
          <a:lstStyle/>
          <a:p>
            <a:pPr algn="ctr"/>
            <a:r>
              <a:rPr lang="en-US" sz="1200"/>
              <a:t>Non-Public &amp; Contract Schools</a:t>
            </a:r>
          </a:p>
          <a:p>
            <a:pPr algn="ctr"/>
            <a:r>
              <a:rPr lang="en-US" sz="1200"/>
              <a:t>$2.0, 5%</a:t>
            </a:r>
          </a:p>
        </p:txBody>
      </p:sp>
      <p:cxnSp>
        <p:nvCxnSpPr>
          <p:cNvPr id="22" name="Straight Connector 21">
            <a:extLst>
              <a:ext uri="{FF2B5EF4-FFF2-40B4-BE49-F238E27FC236}">
                <a16:creationId xmlns:a16="http://schemas.microsoft.com/office/drawing/2014/main" id="{E2A5C225-A443-49AF-A5AC-6669188E04FB}"/>
              </a:ext>
            </a:extLst>
          </p:cNvPr>
          <p:cNvCxnSpPr>
            <a:cxnSpLocks/>
          </p:cNvCxnSpPr>
          <p:nvPr/>
        </p:nvCxnSpPr>
        <p:spPr bwMode="auto">
          <a:xfrm>
            <a:off x="995803" y="2523680"/>
            <a:ext cx="389114" cy="281278"/>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4" name="Slide Number Placeholder 3">
            <a:extLst>
              <a:ext uri="{FF2B5EF4-FFF2-40B4-BE49-F238E27FC236}">
                <a16:creationId xmlns:a16="http://schemas.microsoft.com/office/drawing/2014/main" id="{6CCFC209-97C6-0273-A41D-7D18BF957070}"/>
              </a:ext>
            </a:extLst>
          </p:cNvPr>
          <p:cNvSpPr>
            <a:spLocks noGrp="1"/>
          </p:cNvSpPr>
          <p:nvPr>
            <p:ph type="sldNum" sz="quarter" idx="10"/>
          </p:nvPr>
        </p:nvSpPr>
        <p:spPr>
          <a:xfrm>
            <a:off x="8040688" y="6453188"/>
            <a:ext cx="990600" cy="228600"/>
          </a:xfrm>
          <a:noFill/>
        </p:spPr>
        <p:txBody>
          <a:bodyPr/>
          <a:lstStyle/>
          <a:p>
            <a:fld id="{34816121-9B45-4E5A-9F8C-8410BF5552F7}" type="slidenum">
              <a:rPr lang="en-US"/>
              <a:pPr/>
              <a:t>5</a:t>
            </a:fld>
            <a:endParaRPr lang="en-US" sz="1400"/>
          </a:p>
        </p:txBody>
      </p:sp>
    </p:spTree>
    <p:extLst>
      <p:ext uri="{BB962C8B-B14F-4D97-AF65-F5344CB8AC3E}">
        <p14:creationId xmlns:p14="http://schemas.microsoft.com/office/powerpoint/2010/main" val="2376277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
          <p:cNvSpPr>
            <a:spLocks noGrp="1" noChangeArrowheads="1"/>
          </p:cNvSpPr>
          <p:nvPr>
            <p:ph type="title"/>
          </p:nvPr>
        </p:nvSpPr>
        <p:spPr>
          <a:xfrm>
            <a:off x="393700" y="-229157"/>
            <a:ext cx="8293100" cy="1066800"/>
          </a:xfrm>
        </p:spPr>
        <p:txBody>
          <a:bodyPr/>
          <a:lstStyle/>
          <a:p>
            <a:pPr algn="ctr"/>
            <a:r>
              <a:rPr lang="en-US" sz="2600" dirty="0"/>
              <a:t>District 28 2022-2023 School Budgets</a:t>
            </a:r>
          </a:p>
        </p:txBody>
      </p:sp>
      <p:sp>
        <p:nvSpPr>
          <p:cNvPr id="3" name="TextBox 2">
            <a:extLst>
              <a:ext uri="{FF2B5EF4-FFF2-40B4-BE49-F238E27FC236}">
                <a16:creationId xmlns:a16="http://schemas.microsoft.com/office/drawing/2014/main" id="{00B6DCD0-4D07-9BE1-3B4B-3423CA85A0DA}"/>
              </a:ext>
            </a:extLst>
          </p:cNvPr>
          <p:cNvSpPr txBox="1"/>
          <p:nvPr/>
        </p:nvSpPr>
        <p:spPr>
          <a:xfrm>
            <a:off x="6438440" y="6417407"/>
            <a:ext cx="2476960" cy="276999"/>
          </a:xfrm>
          <a:prstGeom prst="rect">
            <a:avLst/>
          </a:prstGeom>
          <a:noFill/>
        </p:spPr>
        <p:txBody>
          <a:bodyPr wrap="none" rtlCol="0">
            <a:spAutoFit/>
          </a:bodyPr>
          <a:lstStyle/>
          <a:p>
            <a:r>
              <a:rPr lang="en-US" sz="1200">
                <a:solidFill>
                  <a:schemeClr val="bg1"/>
                </a:solidFill>
              </a:rPr>
              <a:t>Draft - Privileged and Confidential</a:t>
            </a:r>
          </a:p>
        </p:txBody>
      </p:sp>
      <p:graphicFrame>
        <p:nvGraphicFramePr>
          <p:cNvPr id="6" name="Chart 5">
            <a:extLst>
              <a:ext uri="{FF2B5EF4-FFF2-40B4-BE49-F238E27FC236}">
                <a16:creationId xmlns:a16="http://schemas.microsoft.com/office/drawing/2014/main" id="{D876A4FD-33F1-4FD5-8251-6F76FA085FCF}"/>
              </a:ext>
            </a:extLst>
          </p:cNvPr>
          <p:cNvGraphicFramePr>
            <a:graphicFrameLocks/>
          </p:cNvGraphicFramePr>
          <p:nvPr>
            <p:extLst>
              <p:ext uri="{D42A27DB-BD31-4B8C-83A1-F6EECF244321}">
                <p14:modId xmlns:p14="http://schemas.microsoft.com/office/powerpoint/2010/main" val="1624941141"/>
              </p:ext>
            </p:extLst>
          </p:nvPr>
        </p:nvGraphicFramePr>
        <p:xfrm>
          <a:off x="704125" y="1145988"/>
          <a:ext cx="7672250" cy="49630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8304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44387"/>
            <a:ext cx="9031288" cy="1295400"/>
          </a:xfrm>
        </p:spPr>
        <p:txBody>
          <a:bodyPr/>
          <a:lstStyle/>
          <a:p>
            <a:pPr algn="ctr" eaLnBrk="1" hangingPunct="1"/>
            <a:r>
              <a:rPr lang="en-US" sz="2600"/>
              <a:t>Who decides how the money is spent at the school level? </a:t>
            </a:r>
          </a:p>
        </p:txBody>
      </p:sp>
      <p:sp>
        <p:nvSpPr>
          <p:cNvPr id="8" name="Rectangle 3"/>
          <p:cNvSpPr>
            <a:spLocks noGrp="1" noChangeArrowheads="1"/>
          </p:cNvSpPr>
          <p:nvPr>
            <p:ph idx="1"/>
          </p:nvPr>
        </p:nvSpPr>
        <p:spPr>
          <a:xfrm>
            <a:off x="393700" y="1417464"/>
            <a:ext cx="8445500" cy="4747361"/>
          </a:xfrm>
        </p:spPr>
        <p:txBody>
          <a:bodyPr/>
          <a:lstStyle/>
          <a:p>
            <a:pPr marL="340995" indent="-340995">
              <a:spcBef>
                <a:spcPts val="1800"/>
              </a:spcBef>
              <a:buClr>
                <a:schemeClr val="tx1">
                  <a:lumMod val="50000"/>
                </a:schemeClr>
              </a:buClr>
              <a:buFont typeface="Arial" panose="020B0604020202020204" pitchFamily="34" charset="0"/>
              <a:buChar char="•"/>
              <a:tabLst>
                <a:tab pos="287338" algn="l"/>
              </a:tabLst>
            </a:pPr>
            <a:r>
              <a:rPr lang="en-US" sz="1800">
                <a:solidFill>
                  <a:schemeClr val="tx1">
                    <a:lumMod val="50000"/>
                  </a:schemeClr>
                </a:solidFill>
                <a:latin typeface="Arial"/>
                <a:cs typeface="Arial"/>
              </a:rPr>
              <a:t>Principals have a great deal of flexibility in deciding how this funding is spent so that they can target it to student and community needs.</a:t>
            </a:r>
            <a:br>
              <a:rPr lang="en-US" sz="1800">
                <a:highlight>
                  <a:srgbClr val="FFFF00"/>
                </a:highlight>
                <a:latin typeface="Arial" panose="020B0604020202020204" pitchFamily="34" charset="0"/>
                <a:cs typeface="Arial" panose="020B0604020202020204" pitchFamily="34" charset="0"/>
              </a:rPr>
            </a:br>
            <a:endParaRPr lang="en-US" sz="1800">
              <a:solidFill>
                <a:schemeClr val="tx1">
                  <a:lumMod val="50000"/>
                </a:schemeClr>
              </a:solidFill>
              <a:latin typeface="Arial" panose="020B0604020202020204" pitchFamily="34" charset="0"/>
              <a:cs typeface="Arial" panose="020B0604020202020204" pitchFamily="34" charset="0"/>
            </a:endParaRPr>
          </a:p>
          <a:p>
            <a:pPr marL="340995" indent="-340995">
              <a:spcBef>
                <a:spcPts val="1800"/>
              </a:spcBef>
              <a:buClr>
                <a:schemeClr val="tx1">
                  <a:lumMod val="50000"/>
                </a:schemeClr>
              </a:buClr>
              <a:buFont typeface="Arial" panose="020B0604020202020204" pitchFamily="34" charset="0"/>
              <a:buChar char="•"/>
              <a:tabLst>
                <a:tab pos="287338" algn="l"/>
              </a:tabLst>
            </a:pPr>
            <a:r>
              <a:rPr lang="en-US" sz="1800">
                <a:solidFill>
                  <a:schemeClr val="tx1">
                    <a:lumMod val="50000"/>
                  </a:schemeClr>
                </a:solidFill>
                <a:latin typeface="Arial"/>
                <a:cs typeface="Arial"/>
              </a:rPr>
              <a:t>Principals along with their School Leadership Teams (SLTs) create the school’s Comprehensive Educational Plan (CEP) based on school specific instructional needs and priorities.</a:t>
            </a:r>
            <a:br>
              <a:rPr lang="en-US" sz="1800">
                <a:latin typeface="Arial" panose="020B0604020202020204" pitchFamily="34" charset="0"/>
                <a:cs typeface="Arial" panose="020B0604020202020204" pitchFamily="34" charset="0"/>
              </a:rPr>
            </a:br>
            <a:endParaRPr lang="en-US" sz="1800">
              <a:solidFill>
                <a:schemeClr val="tx1">
                  <a:lumMod val="50000"/>
                </a:schemeClr>
              </a:solidFill>
              <a:latin typeface="Arial" panose="020B0604020202020204" pitchFamily="34" charset="0"/>
              <a:cs typeface="Arial" panose="020B0604020202020204" pitchFamily="34" charset="0"/>
            </a:endParaRPr>
          </a:p>
          <a:p>
            <a:pPr marL="340995" indent="-340995">
              <a:spcBef>
                <a:spcPts val="1800"/>
              </a:spcBef>
              <a:buClr>
                <a:schemeClr val="tx1">
                  <a:lumMod val="50000"/>
                </a:schemeClr>
              </a:buClr>
              <a:buFont typeface="Arial" panose="020B0604020202020204" pitchFamily="34" charset="0"/>
              <a:buChar char="•"/>
              <a:tabLst>
                <a:tab pos="287338" algn="l"/>
              </a:tabLst>
            </a:pPr>
            <a:r>
              <a:rPr lang="en-US" sz="1800">
                <a:solidFill>
                  <a:schemeClr val="tx1">
                    <a:lumMod val="50000"/>
                  </a:schemeClr>
                </a:solidFill>
                <a:latin typeface="Arial"/>
                <a:cs typeface="Arial"/>
              </a:rPr>
              <a:t>Principals work with their SLTs to create the school’s budget, to pay for the instructional program detailed in the CEP.</a:t>
            </a:r>
            <a:br>
              <a:rPr lang="en-US" sz="1800">
                <a:latin typeface="Arial" panose="020B0604020202020204" pitchFamily="34" charset="0"/>
                <a:cs typeface="Arial" panose="020B0604020202020204" pitchFamily="34" charset="0"/>
              </a:rPr>
            </a:br>
            <a:endParaRPr lang="en-US" sz="1800">
              <a:solidFill>
                <a:schemeClr val="tx1">
                  <a:lumMod val="50000"/>
                </a:schemeClr>
              </a:solidFill>
              <a:latin typeface="Arial" panose="020B0604020202020204" pitchFamily="34" charset="0"/>
              <a:cs typeface="Arial" panose="020B0604020202020204" pitchFamily="34" charset="0"/>
            </a:endParaRPr>
          </a:p>
          <a:p>
            <a:pPr marL="340995" indent="-340995">
              <a:spcBef>
                <a:spcPts val="1800"/>
              </a:spcBef>
              <a:buClr>
                <a:schemeClr val="tx1">
                  <a:lumMod val="50000"/>
                </a:schemeClr>
              </a:buClr>
              <a:buFont typeface="Arial" panose="020B0604020202020204" pitchFamily="34" charset="0"/>
              <a:buChar char="•"/>
              <a:tabLst>
                <a:tab pos="287338" algn="l"/>
              </a:tabLst>
            </a:pPr>
            <a:r>
              <a:rPr lang="en-US" sz="1800">
                <a:solidFill>
                  <a:schemeClr val="tx1">
                    <a:lumMod val="50000"/>
                  </a:schemeClr>
                </a:solidFill>
                <a:latin typeface="Arial"/>
                <a:cs typeface="Arial"/>
              </a:rPr>
              <a:t>Superintendents supervise the Principal in this process and must approve all school budgets and their alignment with the school’s CEP.</a:t>
            </a:r>
            <a:br>
              <a:rPr lang="en-US" sz="1800">
                <a:latin typeface="Arial" panose="020B0604020202020204" pitchFamily="34" charset="0"/>
                <a:cs typeface="Arial" panose="020B0604020202020204" pitchFamily="34" charset="0"/>
              </a:rPr>
            </a:br>
            <a:br>
              <a:rPr lang="en-US" sz="1800">
                <a:latin typeface="Arial" panose="020B0604020202020204" pitchFamily="34" charset="0"/>
                <a:cs typeface="Arial" panose="020B0604020202020204" pitchFamily="34" charset="0"/>
              </a:rPr>
            </a:br>
            <a:endParaRPr lang="en-US" sz="1800">
              <a:solidFill>
                <a:schemeClr val="tx1">
                  <a:lumMod val="50000"/>
                </a:schemeClr>
              </a:solidFill>
              <a:latin typeface="Arial" panose="020B0604020202020204" pitchFamily="34" charset="0"/>
              <a:cs typeface="Arial" panose="020B0604020202020204" pitchFamily="34" charset="0"/>
            </a:endParaRPr>
          </a:p>
        </p:txBody>
      </p:sp>
      <p:sp>
        <p:nvSpPr>
          <p:cNvPr id="10242" name="Slide Number Placeholder 3"/>
          <p:cNvSpPr>
            <a:spLocks noGrp="1"/>
          </p:cNvSpPr>
          <p:nvPr>
            <p:ph type="sldNum" sz="quarter" idx="10"/>
          </p:nvPr>
        </p:nvSpPr>
        <p:spPr>
          <a:noFill/>
        </p:spPr>
        <p:txBody>
          <a:bodyPr/>
          <a:lstStyle/>
          <a:p>
            <a:fld id="{34816121-9B45-4E5A-9F8C-8410BF5552F7}" type="slidenum">
              <a:rPr lang="en-US"/>
              <a:pPr/>
              <a:t>7</a:t>
            </a:fld>
            <a:endParaRPr lang="en-US" sz="1400"/>
          </a:p>
        </p:txBody>
      </p:sp>
    </p:spTree>
    <p:extLst>
      <p:ext uri="{BB962C8B-B14F-4D97-AF65-F5344CB8AC3E}">
        <p14:creationId xmlns:p14="http://schemas.microsoft.com/office/powerpoint/2010/main" val="3911812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393700" y="-35512"/>
            <a:ext cx="8369300" cy="834501"/>
          </a:xfrm>
        </p:spPr>
        <p:txBody>
          <a:bodyPr/>
          <a:lstStyle/>
          <a:p>
            <a:pPr algn="ctr" eaLnBrk="1" hangingPunct="1"/>
            <a:r>
              <a:rPr lang="en-US" sz="2600"/>
              <a:t>What is Fair Student Funding (FSF)?</a:t>
            </a:r>
          </a:p>
        </p:txBody>
      </p:sp>
      <p:sp>
        <p:nvSpPr>
          <p:cNvPr id="17" name="Rectangle 3">
            <a:extLst>
              <a:ext uri="{FF2B5EF4-FFF2-40B4-BE49-F238E27FC236}">
                <a16:creationId xmlns:a16="http://schemas.microsoft.com/office/drawing/2014/main" id="{2CEFB66B-FFEC-4931-97CA-05A127E72925}"/>
              </a:ext>
            </a:extLst>
          </p:cNvPr>
          <p:cNvSpPr>
            <a:spLocks noGrp="1" noChangeArrowheads="1"/>
          </p:cNvSpPr>
          <p:nvPr>
            <p:ph idx="1"/>
          </p:nvPr>
        </p:nvSpPr>
        <p:spPr>
          <a:xfrm>
            <a:off x="314865" y="798989"/>
            <a:ext cx="8600535" cy="5582066"/>
          </a:xfrm>
        </p:spPr>
        <p:txBody>
          <a:bodyPr/>
          <a:lstStyle/>
          <a:p>
            <a:pPr>
              <a:spcBef>
                <a:spcPts val="0"/>
              </a:spcBef>
              <a:spcAft>
                <a:spcPts val="600"/>
              </a:spcAft>
              <a:buFont typeface="Arial"/>
              <a:buChar char="•"/>
            </a:pPr>
            <a:r>
              <a:rPr lang="en-US" sz="1650">
                <a:solidFill>
                  <a:schemeClr val="accent4">
                    <a:lumMod val="50000"/>
                  </a:schemeClr>
                </a:solidFill>
                <a:ea typeface="ＭＳ Ｐゴシック"/>
                <a:cs typeface="+mn-lt"/>
              </a:rPr>
              <a:t>Fair Student Funding (FSF) is the largest funding stream that we provide to schools, and it is</a:t>
            </a:r>
            <a:r>
              <a:rPr lang="en-US" sz="1650">
                <a:solidFill>
                  <a:schemeClr val="accent4">
                    <a:lumMod val="50000"/>
                  </a:schemeClr>
                </a:solidFill>
                <a:ea typeface="+mn-lt"/>
                <a:cs typeface="+mn-lt"/>
              </a:rPr>
              <a:t> based on the </a:t>
            </a:r>
            <a:r>
              <a:rPr lang="en-US" sz="1650" b="1">
                <a:solidFill>
                  <a:schemeClr val="accent4">
                    <a:lumMod val="50000"/>
                  </a:schemeClr>
                </a:solidFill>
                <a:ea typeface="+mn-lt"/>
                <a:cs typeface="+mn-lt"/>
              </a:rPr>
              <a:t>number of student enrolled at each school + the specific needs of those students</a:t>
            </a:r>
            <a:r>
              <a:rPr lang="en-US" sz="1650">
                <a:solidFill>
                  <a:schemeClr val="accent4">
                    <a:lumMod val="50000"/>
                  </a:schemeClr>
                </a:solidFill>
                <a:ea typeface="+mn-lt"/>
                <a:cs typeface="+mn-lt"/>
              </a:rPr>
              <a:t>. </a:t>
            </a:r>
            <a:endParaRPr lang="en-US" sz="1650">
              <a:solidFill>
                <a:schemeClr val="accent4">
                  <a:lumMod val="50000"/>
                </a:schemeClr>
              </a:solidFill>
              <a:ea typeface="ＭＳ Ｐゴシック"/>
              <a:cs typeface="+mn-lt"/>
            </a:endParaRPr>
          </a:p>
          <a:p>
            <a:pPr>
              <a:spcBef>
                <a:spcPts val="0"/>
              </a:spcBef>
              <a:spcAft>
                <a:spcPts val="600"/>
              </a:spcAft>
              <a:buFont typeface="Arial"/>
              <a:buChar char="•"/>
            </a:pPr>
            <a:r>
              <a:rPr lang="en-US" sz="1650">
                <a:solidFill>
                  <a:schemeClr val="accent4">
                    <a:lumMod val="50000"/>
                  </a:schemeClr>
                </a:solidFill>
                <a:ea typeface="+mn-lt"/>
                <a:cs typeface="+mn-lt"/>
              </a:rPr>
              <a:t>Student needs are “weighted” based on the cost of meeting a student's educational need (e.g., academic needs, special education needs); and schools get more money for students with greater needs.</a:t>
            </a:r>
            <a:br>
              <a:rPr lang="en-US" sz="1650">
                <a:solidFill>
                  <a:schemeClr val="accent4">
                    <a:lumMod val="50000"/>
                  </a:schemeClr>
                </a:solidFill>
                <a:ea typeface="+mn-lt"/>
                <a:cs typeface="+mn-lt"/>
              </a:rPr>
            </a:br>
            <a:endParaRPr lang="en-US" sz="1650">
              <a:solidFill>
                <a:schemeClr val="accent4">
                  <a:lumMod val="50000"/>
                </a:schemeClr>
              </a:solidFill>
              <a:cs typeface="Arial"/>
            </a:endParaRPr>
          </a:p>
          <a:p>
            <a:pPr>
              <a:spcBef>
                <a:spcPts val="0"/>
              </a:spcBef>
              <a:spcAft>
                <a:spcPts val="600"/>
              </a:spcAft>
              <a:buFont typeface="Arial"/>
              <a:buChar char="•"/>
            </a:pPr>
            <a:r>
              <a:rPr lang="en-US" sz="1650">
                <a:solidFill>
                  <a:schemeClr val="accent4">
                    <a:lumMod val="50000"/>
                  </a:schemeClr>
                </a:solidFill>
                <a:ea typeface="+mn-lt"/>
                <a:cs typeface="+mn-lt"/>
              </a:rPr>
              <a:t>FSF makes up about </a:t>
            </a:r>
            <a:r>
              <a:rPr lang="en-US" sz="1650" b="1">
                <a:solidFill>
                  <a:schemeClr val="accent4">
                    <a:lumMod val="50000"/>
                  </a:schemeClr>
                </a:solidFill>
                <a:ea typeface="+mn-lt"/>
                <a:cs typeface="+mn-lt"/>
              </a:rPr>
              <a:t>two-thirds of most K-12 NYCPS school budgets</a:t>
            </a:r>
            <a:r>
              <a:rPr lang="en-US" sz="1650">
                <a:solidFill>
                  <a:schemeClr val="accent4">
                    <a:lumMod val="50000"/>
                  </a:schemeClr>
                </a:solidFill>
                <a:ea typeface="+mn-lt"/>
                <a:cs typeface="+mn-lt"/>
              </a:rPr>
              <a:t>. </a:t>
            </a:r>
            <a:endParaRPr lang="en-US" sz="1650">
              <a:solidFill>
                <a:schemeClr val="accent4">
                  <a:lumMod val="50000"/>
                </a:schemeClr>
              </a:solidFill>
              <a:ea typeface="ＭＳ Ｐゴシック"/>
              <a:cs typeface="+mn-lt"/>
            </a:endParaRPr>
          </a:p>
          <a:p>
            <a:pPr lvl="1">
              <a:lnSpc>
                <a:spcPct val="100000"/>
              </a:lnSpc>
              <a:spcBef>
                <a:spcPts val="0"/>
              </a:spcBef>
              <a:spcAft>
                <a:spcPts val="600"/>
              </a:spcAft>
              <a:buFont typeface="Arial"/>
              <a:buChar char="•"/>
            </a:pPr>
            <a:r>
              <a:rPr lang="en-US" sz="1650">
                <a:solidFill>
                  <a:schemeClr val="accent4">
                    <a:lumMod val="50000"/>
                  </a:schemeClr>
                </a:solidFill>
                <a:ea typeface="+mn-lt"/>
                <a:cs typeface="+mn-lt"/>
              </a:rPr>
              <a:t>Other funding sources include federal funding streams, such as Title I, Title III, IDEA (special-education funding), or other targeted allocations for specific initiatives.</a:t>
            </a:r>
            <a:endParaRPr lang="en-US" sz="1650">
              <a:solidFill>
                <a:schemeClr val="accent4">
                  <a:lumMod val="50000"/>
                </a:schemeClr>
              </a:solidFill>
              <a:cs typeface="Arial"/>
            </a:endParaRPr>
          </a:p>
          <a:p>
            <a:pPr lvl="1">
              <a:lnSpc>
                <a:spcPct val="100000"/>
              </a:lnSpc>
              <a:spcBef>
                <a:spcPts val="0"/>
              </a:spcBef>
              <a:spcAft>
                <a:spcPts val="600"/>
              </a:spcAft>
              <a:buClr>
                <a:srgbClr val="5BADFF"/>
              </a:buClr>
              <a:buFont typeface="Arial"/>
              <a:buChar char="•"/>
            </a:pPr>
            <a:r>
              <a:rPr lang="en-US" sz="1650">
                <a:solidFill>
                  <a:schemeClr val="accent4">
                    <a:lumMod val="50000"/>
                  </a:schemeClr>
                </a:solidFill>
                <a:ea typeface="+mn-lt"/>
                <a:cs typeface="+mn-lt"/>
              </a:rPr>
              <a:t>Charter schools, 3K, PreK, Mandated Individual Education Plan (IEP/special-ed) related services and IEP paraprofessionals (e.g., speech teachers, occupational therapists, and 1:1 paraprofessionals) are funded separately.</a:t>
            </a:r>
            <a:br>
              <a:rPr lang="en-US" sz="1650">
                <a:solidFill>
                  <a:schemeClr val="accent4">
                    <a:lumMod val="50000"/>
                  </a:schemeClr>
                </a:solidFill>
                <a:ea typeface="+mn-lt"/>
                <a:cs typeface="+mn-lt"/>
              </a:rPr>
            </a:br>
            <a:endParaRPr lang="en-US" sz="1650">
              <a:solidFill>
                <a:schemeClr val="accent4">
                  <a:lumMod val="50000"/>
                </a:schemeClr>
              </a:solidFill>
              <a:ea typeface="+mn-lt"/>
              <a:cs typeface="+mn-lt"/>
            </a:endParaRPr>
          </a:p>
          <a:p>
            <a:pPr>
              <a:spcBef>
                <a:spcPts val="0"/>
              </a:spcBef>
              <a:spcAft>
                <a:spcPts val="600"/>
              </a:spcAft>
              <a:buFont typeface="Arial"/>
              <a:buChar char="•"/>
            </a:pPr>
            <a:r>
              <a:rPr lang="en-US" sz="1650" b="1">
                <a:solidFill>
                  <a:schemeClr val="accent4">
                    <a:lumMod val="50000"/>
                  </a:schemeClr>
                </a:solidFill>
                <a:ea typeface="+mn-lt"/>
                <a:cs typeface="+mn-lt"/>
              </a:rPr>
              <a:t>FSF provides principals/schools with substantial flexibility to tailor spending to school and community needs. </a:t>
            </a:r>
            <a:r>
              <a:rPr lang="en-US" sz="1650">
                <a:solidFill>
                  <a:schemeClr val="accent4">
                    <a:lumMod val="50000"/>
                  </a:schemeClr>
                </a:solidFill>
                <a:ea typeface="+mn-lt"/>
                <a:cs typeface="+mn-lt"/>
              </a:rPr>
              <a:t>They can use for classroom teachers (including special education teachers and paraprofessionals), guidance counselors, social workers and classroom resources and materials.</a:t>
            </a:r>
            <a:endParaRPr lang="en-US" sz="1600">
              <a:cs typeface="Arial"/>
            </a:endParaRPr>
          </a:p>
        </p:txBody>
      </p:sp>
      <p:sp>
        <p:nvSpPr>
          <p:cNvPr id="10242" name="Slide Number Placeholder 3"/>
          <p:cNvSpPr>
            <a:spLocks noGrp="1"/>
          </p:cNvSpPr>
          <p:nvPr>
            <p:ph type="sldNum" sz="quarter" idx="10"/>
          </p:nvPr>
        </p:nvSpPr>
        <p:spPr>
          <a:noFill/>
        </p:spPr>
        <p:txBody>
          <a:bodyPr/>
          <a:lstStyle/>
          <a:p>
            <a:fld id="{34816121-9B45-4E5A-9F8C-8410BF5552F7}" type="slidenum">
              <a:rPr lang="en-US"/>
              <a:pPr/>
              <a:t>8</a:t>
            </a:fld>
            <a:endParaRPr lang="en-US" sz="1400"/>
          </a:p>
        </p:txBody>
      </p:sp>
      <p:sp>
        <p:nvSpPr>
          <p:cNvPr id="14" name="TextBox 13">
            <a:extLst>
              <a:ext uri="{FF2B5EF4-FFF2-40B4-BE49-F238E27FC236}">
                <a16:creationId xmlns:a16="http://schemas.microsoft.com/office/drawing/2014/main" id="{FDB3D652-49BF-4A4D-A2E4-036F1B28412F}"/>
              </a:ext>
            </a:extLst>
          </p:cNvPr>
          <p:cNvSpPr txBox="1"/>
          <p:nvPr/>
        </p:nvSpPr>
        <p:spPr>
          <a:xfrm>
            <a:off x="6438440" y="6417407"/>
            <a:ext cx="2476960" cy="276999"/>
          </a:xfrm>
          <a:prstGeom prst="rect">
            <a:avLst/>
          </a:prstGeom>
          <a:noFill/>
        </p:spPr>
        <p:txBody>
          <a:bodyPr wrap="none" rtlCol="0">
            <a:spAutoFit/>
          </a:bodyPr>
          <a:lstStyle/>
          <a:p>
            <a:r>
              <a:rPr lang="en-US" sz="1200">
                <a:solidFill>
                  <a:schemeClr val="bg1"/>
                </a:solidFill>
              </a:rPr>
              <a:t>Draft - Privileged and Confidential</a:t>
            </a:r>
          </a:p>
        </p:txBody>
      </p:sp>
    </p:spTree>
    <p:extLst>
      <p:ext uri="{BB962C8B-B14F-4D97-AF65-F5344CB8AC3E}">
        <p14:creationId xmlns:p14="http://schemas.microsoft.com/office/powerpoint/2010/main" val="3736577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387350" y="217282"/>
            <a:ext cx="8369300" cy="838876"/>
          </a:xfrm>
        </p:spPr>
        <p:txBody>
          <a:bodyPr/>
          <a:lstStyle/>
          <a:p>
            <a:pPr algn="ctr" eaLnBrk="1" hangingPunct="1"/>
            <a:r>
              <a:rPr lang="en-US" sz="2600"/>
              <a:t>Fair Student Funding:</a:t>
            </a:r>
            <a:br>
              <a:rPr lang="en-US" sz="2600"/>
            </a:br>
            <a:r>
              <a:rPr lang="en-US" sz="2600"/>
              <a:t>How Does it Work?</a:t>
            </a:r>
            <a:endParaRPr lang="en-US" sz="2600" baseline="30000"/>
          </a:p>
        </p:txBody>
      </p:sp>
      <p:sp>
        <p:nvSpPr>
          <p:cNvPr id="10242" name="Slide Number Placeholder 3"/>
          <p:cNvSpPr>
            <a:spLocks noGrp="1"/>
          </p:cNvSpPr>
          <p:nvPr>
            <p:ph type="sldNum" sz="quarter" idx="10"/>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4816121-9B45-4E5A-9F8C-8410BF5552F7}" type="slidenum">
              <a:rPr kumimoji="0" lang="en-US" sz="1200" b="1" i="0" u="none" strike="noStrike" kern="1200" cap="none" spc="0" normalizeH="0" baseline="0" noProof="0">
                <a:ln>
                  <a:noFill/>
                </a:ln>
                <a:solidFill>
                  <a:srgbClr val="FFFFFF"/>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400" b="1" i="0" u="none" strike="noStrike" kern="1200" cap="none" spc="0" normalizeH="0" baseline="0" noProof="0">
              <a:ln>
                <a:noFill/>
              </a:ln>
              <a:solidFill>
                <a:srgbClr val="FFFFFF"/>
              </a:solidFill>
              <a:effectLst/>
              <a:uLnTx/>
              <a:uFillTx/>
              <a:latin typeface="Arial" charset="0"/>
              <a:ea typeface="ＭＳ Ｐゴシック" pitchFamily="1" charset="-128"/>
              <a:cs typeface="+mn-cs"/>
            </a:endParaRPr>
          </a:p>
        </p:txBody>
      </p:sp>
      <p:sp>
        <p:nvSpPr>
          <p:cNvPr id="8" name="Rectangle 3">
            <a:extLst>
              <a:ext uri="{FF2B5EF4-FFF2-40B4-BE49-F238E27FC236}">
                <a16:creationId xmlns:a16="http://schemas.microsoft.com/office/drawing/2014/main" id="{323CFDA8-B06E-AD62-12DC-E37277A5B318}"/>
              </a:ext>
            </a:extLst>
          </p:cNvPr>
          <p:cNvSpPr txBox="1">
            <a:spLocks noChangeArrowheads="1"/>
          </p:cNvSpPr>
          <p:nvPr/>
        </p:nvSpPr>
        <p:spPr bwMode="auto">
          <a:xfrm>
            <a:off x="258266" y="1069806"/>
            <a:ext cx="8745450" cy="366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60000"/>
              </a:spcBef>
              <a:spcAft>
                <a:spcPct val="0"/>
              </a:spcAft>
              <a:defRPr sz="2200">
                <a:solidFill>
                  <a:schemeClr val="tx1"/>
                </a:solidFill>
                <a:latin typeface="+mn-lt"/>
                <a:ea typeface="+mn-ea"/>
                <a:cs typeface="+mn-cs"/>
              </a:defRPr>
            </a:lvl1pPr>
            <a:lvl2pPr marL="739775" indent="-282575" algn="l" rtl="0" eaLnBrk="1" fontAlgn="base" hangingPunct="1">
              <a:lnSpc>
                <a:spcPct val="95000"/>
              </a:lnSpc>
              <a:spcBef>
                <a:spcPct val="20000"/>
              </a:spcBef>
              <a:spcAft>
                <a:spcPct val="0"/>
              </a:spcAft>
              <a:buClr>
                <a:schemeClr val="hlink"/>
              </a:buClr>
              <a:buChar char="&gt;"/>
              <a:defRPr sz="2000">
                <a:solidFill>
                  <a:schemeClr val="tx1"/>
                </a:solidFill>
                <a:latin typeface="+mn-lt"/>
                <a:ea typeface="+mn-ea"/>
              </a:defRPr>
            </a:lvl2pPr>
            <a:lvl3pPr marL="1081088" indent="-227013" algn="l" rtl="0" eaLnBrk="1" fontAlgn="base" hangingPunct="1">
              <a:lnSpc>
                <a:spcPct val="95000"/>
              </a:lnSpc>
              <a:spcBef>
                <a:spcPct val="20000"/>
              </a:spcBef>
              <a:spcAft>
                <a:spcPct val="0"/>
              </a:spcAft>
              <a:buClr>
                <a:schemeClr val="accent1"/>
              </a:buClr>
              <a:buFont typeface="Wingdings" pitchFamily="1" charset="2"/>
              <a:buChar char="§"/>
              <a:defRPr sz="2000">
                <a:solidFill>
                  <a:schemeClr val="tx1"/>
                </a:solidFill>
                <a:latin typeface="+mn-lt"/>
                <a:ea typeface="+mn-ea"/>
              </a:defRPr>
            </a:lvl3pPr>
            <a:lvl4pPr marL="1363663" indent="-168275" algn="l" rtl="0" eaLnBrk="1" fontAlgn="base" hangingPunct="1">
              <a:lnSpc>
                <a:spcPct val="95000"/>
              </a:lnSpc>
              <a:spcBef>
                <a:spcPct val="20000"/>
              </a:spcBef>
              <a:spcAft>
                <a:spcPct val="0"/>
              </a:spcAft>
              <a:buClr>
                <a:schemeClr val="accent2"/>
              </a:buClr>
              <a:buFont typeface="Times" pitchFamily="1" charset="0"/>
              <a:buChar char="•"/>
              <a:defRPr>
                <a:solidFill>
                  <a:schemeClr val="tx1"/>
                </a:solidFill>
                <a:latin typeface="+mn-lt"/>
                <a:ea typeface="+mn-ea"/>
              </a:defRPr>
            </a:lvl4pPr>
            <a:lvl5pPr marL="17018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5pPr>
            <a:lvl6pPr marL="21590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6pPr>
            <a:lvl7pPr marL="26162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7pPr>
            <a:lvl8pPr marL="30734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8pPr>
            <a:lvl9pPr marL="35306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9pPr>
          </a:lstStyle>
          <a:p>
            <a:pPr marL="0" indent="0">
              <a:spcBef>
                <a:spcPts val="0"/>
              </a:spcBef>
              <a:spcAft>
                <a:spcPts val="1600"/>
              </a:spcAft>
              <a:buClr>
                <a:srgbClr val="73A245">
                  <a:lumMod val="75000"/>
                </a:srgbClr>
              </a:buClr>
              <a:defRPr/>
            </a:pPr>
            <a:r>
              <a:rPr lang="en-US" sz="2000" b="1" kern="0">
                <a:solidFill>
                  <a:schemeClr val="accent4">
                    <a:lumMod val="50000"/>
                  </a:schemeClr>
                </a:solidFill>
                <a:latin typeface="Arial"/>
                <a:ea typeface="ＭＳ Ｐゴシック"/>
                <a:cs typeface="Arial"/>
              </a:rPr>
              <a:t>Four Building Blocks Combine to create each school’s FSF Allocation</a:t>
            </a:r>
            <a:endParaRPr lang="en-US">
              <a:solidFill>
                <a:schemeClr val="accent4">
                  <a:lumMod val="50000"/>
                </a:schemeClr>
              </a:solidFill>
              <a:latin typeface="Arial"/>
              <a:cs typeface="Arial"/>
            </a:endParaRPr>
          </a:p>
        </p:txBody>
      </p:sp>
      <p:grpSp>
        <p:nvGrpSpPr>
          <p:cNvPr id="35" name="Group 34">
            <a:extLst>
              <a:ext uri="{FF2B5EF4-FFF2-40B4-BE49-F238E27FC236}">
                <a16:creationId xmlns:a16="http://schemas.microsoft.com/office/drawing/2014/main" id="{119E8964-1EF2-0FD6-233B-F981DD0E5393}"/>
              </a:ext>
            </a:extLst>
          </p:cNvPr>
          <p:cNvGrpSpPr/>
          <p:nvPr/>
        </p:nvGrpSpPr>
        <p:grpSpPr>
          <a:xfrm>
            <a:off x="596882" y="1436150"/>
            <a:ext cx="8111431" cy="1035344"/>
            <a:chOff x="2718347" y="-1015419"/>
            <a:chExt cx="11298333" cy="1645920"/>
          </a:xfrm>
        </p:grpSpPr>
        <p:grpSp>
          <p:nvGrpSpPr>
            <p:cNvPr id="22" name="Group 21">
              <a:extLst>
                <a:ext uri="{FF2B5EF4-FFF2-40B4-BE49-F238E27FC236}">
                  <a16:creationId xmlns:a16="http://schemas.microsoft.com/office/drawing/2014/main" id="{3164CF22-0E3F-961D-399A-53B031872974}"/>
                </a:ext>
              </a:extLst>
            </p:cNvPr>
            <p:cNvGrpSpPr/>
            <p:nvPr/>
          </p:nvGrpSpPr>
          <p:grpSpPr>
            <a:xfrm>
              <a:off x="12370760" y="-1015419"/>
              <a:ext cx="1645920" cy="1645920"/>
              <a:chOff x="14582484" y="-5376281"/>
              <a:chExt cx="1862911" cy="1862911"/>
            </a:xfrm>
          </p:grpSpPr>
          <p:sp>
            <p:nvSpPr>
              <p:cNvPr id="23" name="Oval 22">
                <a:extLst>
                  <a:ext uri="{FF2B5EF4-FFF2-40B4-BE49-F238E27FC236}">
                    <a16:creationId xmlns:a16="http://schemas.microsoft.com/office/drawing/2014/main" id="{8EC99FEA-8FF2-9466-116E-4146E859838B}"/>
                  </a:ext>
                </a:extLst>
              </p:cNvPr>
              <p:cNvSpPr/>
              <p:nvPr/>
            </p:nvSpPr>
            <p:spPr>
              <a:xfrm>
                <a:off x="14582484" y="-5376281"/>
                <a:ext cx="1862911" cy="1862911"/>
              </a:xfrm>
              <a:prstGeom prst="ellipse">
                <a:avLst/>
              </a:prstGeom>
              <a:solidFill>
                <a:srgbClr val="333399"/>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24" name="Oval 4">
                <a:extLst>
                  <a:ext uri="{FF2B5EF4-FFF2-40B4-BE49-F238E27FC236}">
                    <a16:creationId xmlns:a16="http://schemas.microsoft.com/office/drawing/2014/main" id="{AC7877ED-FC64-23E3-3C27-AE26E1EF086B}"/>
                  </a:ext>
                </a:extLst>
              </p:cNvPr>
              <p:cNvSpPr txBox="1"/>
              <p:nvPr/>
            </p:nvSpPr>
            <p:spPr>
              <a:xfrm>
                <a:off x="14873989" y="-5191590"/>
                <a:ext cx="1317278" cy="13172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1200" kern="1200"/>
                  <a:t>Fair Student Funding Allocation</a:t>
                </a:r>
              </a:p>
            </p:txBody>
          </p:sp>
        </p:grpSp>
        <p:sp>
          <p:nvSpPr>
            <p:cNvPr id="25" name="Multiply 3">
              <a:extLst>
                <a:ext uri="{FF2B5EF4-FFF2-40B4-BE49-F238E27FC236}">
                  <a16:creationId xmlns:a16="http://schemas.microsoft.com/office/drawing/2014/main" id="{BCB8A252-3DEC-D321-C372-0C257EB2A2DE}"/>
                </a:ext>
              </a:extLst>
            </p:cNvPr>
            <p:cNvSpPr/>
            <p:nvPr/>
          </p:nvSpPr>
          <p:spPr bwMode="auto">
            <a:xfrm>
              <a:off x="9066820" y="-506944"/>
              <a:ext cx="731519" cy="731520"/>
            </a:xfrm>
            <a:prstGeom prst="mathMultiply">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26" name="Equal 4">
              <a:extLst>
                <a:ext uri="{FF2B5EF4-FFF2-40B4-BE49-F238E27FC236}">
                  <a16:creationId xmlns:a16="http://schemas.microsoft.com/office/drawing/2014/main" id="{8D98CDEF-DC92-70E1-09E8-825A37BBE896}"/>
                </a:ext>
              </a:extLst>
            </p:cNvPr>
            <p:cNvSpPr/>
            <p:nvPr/>
          </p:nvSpPr>
          <p:spPr bwMode="auto">
            <a:xfrm>
              <a:off x="11672265" y="-506946"/>
              <a:ext cx="731519" cy="731520"/>
            </a:xfrm>
            <a:prstGeom prst="mathEqual">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32" name="Rounded Rectangle 4">
              <a:extLst>
                <a:ext uri="{FF2B5EF4-FFF2-40B4-BE49-F238E27FC236}">
                  <a16:creationId xmlns:a16="http://schemas.microsoft.com/office/drawing/2014/main" id="{63FF5C62-7FEE-50B3-2797-1D7F247E0CF4}"/>
                </a:ext>
              </a:extLst>
            </p:cNvPr>
            <p:cNvSpPr txBox="1"/>
            <p:nvPr/>
          </p:nvSpPr>
          <p:spPr>
            <a:xfrm>
              <a:off x="2718347" y="-588911"/>
              <a:ext cx="1481633" cy="1033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195" tIns="36195" rIns="36195" bIns="36195" numCol="1" spcCol="1270" anchor="ctr" anchorCtr="0">
              <a:noAutofit/>
            </a:bodyPr>
            <a:lstStyle/>
            <a:p>
              <a:pPr lvl="0" algn="ctr" defTabSz="844550">
                <a:lnSpc>
                  <a:spcPct val="90000"/>
                </a:lnSpc>
                <a:spcBef>
                  <a:spcPct val="0"/>
                </a:spcBef>
                <a:spcAft>
                  <a:spcPct val="35000"/>
                </a:spcAft>
              </a:pPr>
              <a:r>
                <a:rPr lang="en-US" sz="1200" kern="1200"/>
                <a:t>Foundation</a:t>
              </a:r>
            </a:p>
          </p:txBody>
        </p:sp>
        <p:sp>
          <p:nvSpPr>
            <p:cNvPr id="33" name="Plus 44">
              <a:extLst>
                <a:ext uri="{FF2B5EF4-FFF2-40B4-BE49-F238E27FC236}">
                  <a16:creationId xmlns:a16="http://schemas.microsoft.com/office/drawing/2014/main" id="{F4617470-7EC2-89E9-C5C2-5C03F3EF38E9}"/>
                </a:ext>
              </a:extLst>
            </p:cNvPr>
            <p:cNvSpPr/>
            <p:nvPr/>
          </p:nvSpPr>
          <p:spPr bwMode="auto">
            <a:xfrm>
              <a:off x="4076354" y="-506949"/>
              <a:ext cx="731519" cy="731520"/>
            </a:xfrm>
            <a:prstGeom prst="mathPlus">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34" name="Plus 45">
              <a:extLst>
                <a:ext uri="{FF2B5EF4-FFF2-40B4-BE49-F238E27FC236}">
                  <a16:creationId xmlns:a16="http://schemas.microsoft.com/office/drawing/2014/main" id="{D84C4AA2-0BE6-2189-4C7C-69A85267C088}"/>
                </a:ext>
              </a:extLst>
            </p:cNvPr>
            <p:cNvSpPr/>
            <p:nvPr/>
          </p:nvSpPr>
          <p:spPr bwMode="auto">
            <a:xfrm>
              <a:off x="6526037" y="-506948"/>
              <a:ext cx="731519" cy="731520"/>
            </a:xfrm>
            <a:prstGeom prst="mathPlus">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grpSp>
      <p:sp>
        <p:nvSpPr>
          <p:cNvPr id="36" name="Rectangle 3">
            <a:extLst>
              <a:ext uri="{FF2B5EF4-FFF2-40B4-BE49-F238E27FC236}">
                <a16:creationId xmlns:a16="http://schemas.microsoft.com/office/drawing/2014/main" id="{92901F9D-A771-BCFD-24AC-DE27BD700259}"/>
              </a:ext>
            </a:extLst>
          </p:cNvPr>
          <p:cNvSpPr txBox="1">
            <a:spLocks noChangeArrowheads="1"/>
          </p:cNvSpPr>
          <p:nvPr/>
        </p:nvSpPr>
        <p:spPr bwMode="auto">
          <a:xfrm>
            <a:off x="117987" y="2651852"/>
            <a:ext cx="8913301" cy="3755099"/>
          </a:xfrm>
          <a:prstGeom prst="rect">
            <a:avLst/>
          </a:prstGeom>
          <a:noFill/>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60000"/>
              </a:spcBef>
              <a:spcAft>
                <a:spcPct val="0"/>
              </a:spcAft>
              <a:defRPr sz="2200">
                <a:solidFill>
                  <a:schemeClr val="tx1"/>
                </a:solidFill>
                <a:latin typeface="+mn-lt"/>
                <a:ea typeface="+mn-ea"/>
                <a:cs typeface="+mn-cs"/>
              </a:defRPr>
            </a:lvl1pPr>
            <a:lvl2pPr marL="739775" indent="-282575" algn="l" rtl="0" eaLnBrk="1" fontAlgn="base" hangingPunct="1">
              <a:lnSpc>
                <a:spcPct val="95000"/>
              </a:lnSpc>
              <a:spcBef>
                <a:spcPct val="20000"/>
              </a:spcBef>
              <a:spcAft>
                <a:spcPct val="0"/>
              </a:spcAft>
              <a:buClr>
                <a:schemeClr val="hlink"/>
              </a:buClr>
              <a:buChar char="&gt;"/>
              <a:defRPr sz="2000">
                <a:solidFill>
                  <a:schemeClr val="tx1"/>
                </a:solidFill>
                <a:latin typeface="+mn-lt"/>
                <a:ea typeface="+mn-ea"/>
              </a:defRPr>
            </a:lvl2pPr>
            <a:lvl3pPr marL="1081088" indent="-227013" algn="l" rtl="0" eaLnBrk="1" fontAlgn="base" hangingPunct="1">
              <a:lnSpc>
                <a:spcPct val="95000"/>
              </a:lnSpc>
              <a:spcBef>
                <a:spcPct val="20000"/>
              </a:spcBef>
              <a:spcAft>
                <a:spcPct val="0"/>
              </a:spcAft>
              <a:buClr>
                <a:schemeClr val="accent1"/>
              </a:buClr>
              <a:buFont typeface="Wingdings" pitchFamily="1" charset="2"/>
              <a:buChar char="§"/>
              <a:defRPr sz="2000">
                <a:solidFill>
                  <a:schemeClr val="tx1"/>
                </a:solidFill>
                <a:latin typeface="+mn-lt"/>
                <a:ea typeface="+mn-ea"/>
              </a:defRPr>
            </a:lvl3pPr>
            <a:lvl4pPr marL="1363663" indent="-168275" algn="l" rtl="0" eaLnBrk="1" fontAlgn="base" hangingPunct="1">
              <a:lnSpc>
                <a:spcPct val="95000"/>
              </a:lnSpc>
              <a:spcBef>
                <a:spcPct val="20000"/>
              </a:spcBef>
              <a:spcAft>
                <a:spcPct val="0"/>
              </a:spcAft>
              <a:buClr>
                <a:schemeClr val="accent2"/>
              </a:buClr>
              <a:buFont typeface="Times" pitchFamily="1" charset="0"/>
              <a:buChar char="•"/>
              <a:defRPr>
                <a:solidFill>
                  <a:schemeClr val="tx1"/>
                </a:solidFill>
                <a:latin typeface="+mn-lt"/>
                <a:ea typeface="+mn-ea"/>
              </a:defRPr>
            </a:lvl4pPr>
            <a:lvl5pPr marL="17018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5pPr>
            <a:lvl6pPr marL="21590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6pPr>
            <a:lvl7pPr marL="26162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7pPr>
            <a:lvl8pPr marL="30734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8pPr>
            <a:lvl9pPr marL="35306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9pPr>
          </a:lstStyle>
          <a:p>
            <a:pPr marL="283464" marR="0" lvl="0" indent="-283464" algn="l" defTabSz="914400" rtl="0" eaLnBrk="1" fontAlgn="base" latinLnBrk="0" hangingPunct="1">
              <a:lnSpc>
                <a:spcPct val="100000"/>
              </a:lnSpc>
              <a:spcBef>
                <a:spcPts val="0"/>
              </a:spcBef>
              <a:spcAft>
                <a:spcPts val="1600"/>
              </a:spcAft>
              <a:buClr>
                <a:schemeClr val="tx1">
                  <a:lumMod val="50000"/>
                </a:schemeClr>
              </a:buClr>
              <a:buSzTx/>
              <a:buFont typeface="Arial" panose="020B0604020202020204" pitchFamily="34" charset="0"/>
              <a:buChar char="•"/>
              <a:tabLst/>
              <a:defRPr/>
            </a:pPr>
            <a:r>
              <a:rPr lang="en-US" sz="1650" b="1" kern="0">
                <a:solidFill>
                  <a:schemeClr val="accent4">
                    <a:lumMod val="50000"/>
                  </a:schemeClr>
                </a:solidFill>
                <a:latin typeface="Arial" panose="020B0604020202020204" pitchFamily="34" charset="0"/>
                <a:ea typeface="ＭＳ Ｐゴシック"/>
                <a:cs typeface="Arial" panose="020B0604020202020204" pitchFamily="34" charset="0"/>
              </a:rPr>
              <a:t>Foundation: </a:t>
            </a:r>
            <a:r>
              <a:rPr lang="en-US" sz="1650" kern="0">
                <a:solidFill>
                  <a:schemeClr val="accent4">
                    <a:lumMod val="50000"/>
                  </a:schemeClr>
                </a:solidFill>
                <a:latin typeface="Arial" panose="020B0604020202020204" pitchFamily="34" charset="0"/>
                <a:ea typeface="ＭＳ Ｐゴシック"/>
                <a:cs typeface="Arial" panose="020B0604020202020204" pitchFamily="34" charset="0"/>
              </a:rPr>
              <a:t>All schools receive $225,000 each.</a:t>
            </a:r>
            <a:br>
              <a:rPr lang="en-US" sz="1650" kern="0">
                <a:solidFill>
                  <a:schemeClr val="accent4">
                    <a:lumMod val="50000"/>
                  </a:schemeClr>
                </a:solidFill>
                <a:latin typeface="Arial" panose="020B0604020202020204" pitchFamily="34" charset="0"/>
                <a:ea typeface="ＭＳ Ｐゴシック"/>
                <a:cs typeface="Arial" panose="020B0604020202020204" pitchFamily="34" charset="0"/>
              </a:rPr>
            </a:br>
            <a:endParaRPr kumimoji="0" lang="en-US" sz="1650" b="1"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endParaRPr>
          </a:p>
          <a:p>
            <a:pPr marL="283464" marR="0" lvl="0" indent="-283464" algn="l" defTabSz="914400" rtl="0" eaLnBrk="1" fontAlgn="base" latinLnBrk="0" hangingPunct="1">
              <a:lnSpc>
                <a:spcPct val="100000"/>
              </a:lnSpc>
              <a:spcBef>
                <a:spcPts val="0"/>
              </a:spcBef>
              <a:spcAft>
                <a:spcPts val="1600"/>
              </a:spcAft>
              <a:buClr>
                <a:schemeClr val="tx1">
                  <a:lumMod val="50000"/>
                </a:schemeClr>
              </a:buClr>
              <a:buSzTx/>
              <a:buFont typeface="Arial" panose="020B0604020202020204" pitchFamily="34" charset="0"/>
              <a:buChar char="•"/>
              <a:tabLst/>
              <a:defRPr/>
            </a:pPr>
            <a:r>
              <a:rPr kumimoji="0" lang="en-US" sz="1650" b="1"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Collective Bargaining: </a:t>
            </a:r>
            <a:r>
              <a:rPr kumimoji="0" lang="en-US" sz="1650"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C</a:t>
            </a:r>
            <a:r>
              <a:rPr lang="en-US" sz="1650" err="1">
                <a:solidFill>
                  <a:schemeClr val="accent4">
                    <a:lumMod val="50000"/>
                  </a:schemeClr>
                </a:solidFill>
                <a:latin typeface="Arial" panose="020B0604020202020204" pitchFamily="34" charset="0"/>
                <a:cs typeface="Arial" panose="020B0604020202020204" pitchFamily="34" charset="0"/>
              </a:rPr>
              <a:t>ontractual</a:t>
            </a:r>
            <a:r>
              <a:rPr lang="en-US" sz="1650">
                <a:solidFill>
                  <a:schemeClr val="accent4">
                    <a:lumMod val="50000"/>
                  </a:schemeClr>
                </a:solidFill>
                <a:latin typeface="Arial" panose="020B0604020202020204" pitchFamily="34" charset="0"/>
                <a:cs typeface="Arial" panose="020B0604020202020204" pitchFamily="34" charset="0"/>
              </a:rPr>
              <a:t> pay increases for school staff.</a:t>
            </a:r>
            <a:br>
              <a:rPr lang="en-US" sz="1650">
                <a:solidFill>
                  <a:schemeClr val="accent4">
                    <a:lumMod val="50000"/>
                  </a:schemeClr>
                </a:solidFill>
                <a:latin typeface="Arial" panose="020B0604020202020204" pitchFamily="34" charset="0"/>
                <a:cs typeface="Arial" panose="020B0604020202020204" pitchFamily="34" charset="0"/>
              </a:rPr>
            </a:br>
            <a:endParaRPr lang="en-US" sz="1650">
              <a:solidFill>
                <a:schemeClr val="accent4">
                  <a:lumMod val="50000"/>
                </a:schemeClr>
              </a:solidFill>
              <a:latin typeface="Arial" panose="020B0604020202020204" pitchFamily="34" charset="0"/>
              <a:cs typeface="Arial" panose="020B0604020202020204" pitchFamily="34" charset="0"/>
            </a:endParaRPr>
          </a:p>
          <a:p>
            <a:pPr marL="283464" marR="0" lvl="0" indent="-283464" algn="l" defTabSz="914400" rtl="0" eaLnBrk="1" fontAlgn="base" latinLnBrk="0" hangingPunct="1">
              <a:lnSpc>
                <a:spcPct val="100000"/>
              </a:lnSpc>
              <a:spcBef>
                <a:spcPts val="0"/>
              </a:spcBef>
              <a:spcAft>
                <a:spcPts val="1600"/>
              </a:spcAft>
              <a:buClr>
                <a:schemeClr val="tx1">
                  <a:lumMod val="50000"/>
                </a:schemeClr>
              </a:buClr>
              <a:buSzTx/>
              <a:buFont typeface="Arial" panose="020B0604020202020204" pitchFamily="34" charset="0"/>
              <a:buChar char="•"/>
              <a:tabLst/>
              <a:defRPr/>
            </a:pPr>
            <a:r>
              <a:rPr lang="en-US" sz="1650" b="1" kern="0">
                <a:solidFill>
                  <a:schemeClr val="accent4">
                    <a:lumMod val="50000"/>
                  </a:schemeClr>
                </a:solidFill>
                <a:latin typeface="Arial" panose="020B0604020202020204" pitchFamily="34" charset="0"/>
                <a:ea typeface="ＭＳ Ｐゴシック"/>
                <a:cs typeface="Arial" panose="020B0604020202020204" pitchFamily="34" charset="0"/>
              </a:rPr>
              <a:t>Per Capita: </a:t>
            </a:r>
            <a:r>
              <a:rPr lang="en-US" sz="1650" kern="0">
                <a:solidFill>
                  <a:schemeClr val="accent4">
                    <a:lumMod val="50000"/>
                  </a:schemeClr>
                </a:solidFill>
                <a:latin typeface="Arial" panose="020B0604020202020204" pitchFamily="34" charset="0"/>
                <a:ea typeface="ＭＳ Ｐゴシック"/>
                <a:cs typeface="Arial" panose="020B0604020202020204" pitchFamily="34" charset="0"/>
              </a:rPr>
              <a:t>The dollar value of an FSF student weight of 1. This is updated every year to reflect any changes to the citywide average teacher salary; it was approximately $4,200 this year.</a:t>
            </a:r>
            <a:br>
              <a:rPr lang="en-US" sz="1650" kern="0">
                <a:solidFill>
                  <a:schemeClr val="accent4">
                    <a:lumMod val="50000"/>
                  </a:schemeClr>
                </a:solidFill>
                <a:latin typeface="Arial" panose="020B0604020202020204" pitchFamily="34" charset="0"/>
                <a:ea typeface="ＭＳ Ｐゴシック"/>
                <a:cs typeface="Arial" panose="020B0604020202020204" pitchFamily="34" charset="0"/>
              </a:rPr>
            </a:br>
            <a:endParaRPr lang="en-US" sz="1650" kern="0" baseline="30000">
              <a:solidFill>
                <a:schemeClr val="accent4">
                  <a:lumMod val="50000"/>
                </a:schemeClr>
              </a:solidFill>
              <a:latin typeface="Arial" panose="020B0604020202020204" pitchFamily="34" charset="0"/>
              <a:ea typeface="ＭＳ Ｐゴシック"/>
              <a:cs typeface="Arial" panose="020B0604020202020204" pitchFamily="34" charset="0"/>
            </a:endParaRPr>
          </a:p>
          <a:p>
            <a:pPr marL="285750" marR="0" lvl="0" indent="-285750" algn="l" defTabSz="914400" rtl="0" eaLnBrk="1" fontAlgn="base" latinLnBrk="0" hangingPunct="1">
              <a:lnSpc>
                <a:spcPct val="100000"/>
              </a:lnSpc>
              <a:spcBef>
                <a:spcPts val="0"/>
              </a:spcBef>
              <a:spcAft>
                <a:spcPts val="600"/>
              </a:spcAft>
              <a:buClr>
                <a:srgbClr val="73A245">
                  <a:lumMod val="75000"/>
                </a:srgbClr>
              </a:buClr>
              <a:buSzTx/>
              <a:buFont typeface="Arial" panose="020B0604020202020204" pitchFamily="34" charset="0"/>
              <a:buChar char="•"/>
              <a:tabLst/>
              <a:defRPr/>
            </a:pPr>
            <a:r>
              <a:rPr lang="en-US" sz="1650" b="1" kern="0">
                <a:solidFill>
                  <a:schemeClr val="accent4">
                    <a:lumMod val="50000"/>
                  </a:schemeClr>
                </a:solidFill>
                <a:latin typeface="Arial" panose="020B0604020202020204" pitchFamily="34" charset="0"/>
                <a:ea typeface="ＭＳ Ｐゴシック"/>
                <a:cs typeface="Arial" panose="020B0604020202020204" pitchFamily="34" charset="0"/>
              </a:rPr>
              <a:t>Number </a:t>
            </a:r>
            <a:r>
              <a:rPr kumimoji="0" lang="en-US" sz="1650" b="1"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of students enrolled</a:t>
            </a:r>
            <a:r>
              <a:rPr kumimoji="0" lang="en-US" sz="1650" b="0"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 at each school, and the </a:t>
            </a:r>
            <a:r>
              <a:rPr kumimoji="0" lang="en-US" sz="1650" b="1"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specific needs of those students</a:t>
            </a:r>
            <a:r>
              <a:rPr kumimoji="0" lang="en-US" sz="1650" b="0"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a:t>
            </a:r>
          </a:p>
          <a:p>
            <a:pPr marL="671195" lvl="1" indent="-274320">
              <a:lnSpc>
                <a:spcPct val="100000"/>
              </a:lnSpc>
              <a:spcBef>
                <a:spcPts val="0"/>
              </a:spcBef>
              <a:spcAft>
                <a:spcPts val="600"/>
              </a:spcAft>
              <a:buClr>
                <a:schemeClr val="tx1">
                  <a:lumMod val="50000"/>
                </a:schemeClr>
              </a:buClr>
              <a:buFont typeface="Arial" panose="020B0604020202020204" pitchFamily="34" charset="0"/>
              <a:buChar char="•"/>
              <a:defRPr/>
            </a:pPr>
            <a:r>
              <a:rPr kumimoji="0" lang="en-US" sz="1650" b="0"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Pupil needs are “weighted” based on the cost of meeting the educational needs.</a:t>
            </a:r>
          </a:p>
          <a:p>
            <a:pPr marL="671195" lvl="1" indent="-274320">
              <a:lnSpc>
                <a:spcPct val="100000"/>
              </a:lnSpc>
              <a:spcBef>
                <a:spcPts val="0"/>
              </a:spcBef>
              <a:spcAft>
                <a:spcPts val="600"/>
              </a:spcAft>
              <a:buClr>
                <a:schemeClr val="tx1">
                  <a:lumMod val="50000"/>
                </a:schemeClr>
              </a:buClr>
              <a:buFont typeface="Arial" panose="020B0604020202020204" pitchFamily="34" charset="0"/>
              <a:buChar char="•"/>
              <a:defRPr/>
            </a:pPr>
            <a:r>
              <a:rPr lang="en-US" sz="1650" kern="0">
                <a:solidFill>
                  <a:schemeClr val="accent4">
                    <a:lumMod val="50000"/>
                  </a:schemeClr>
                </a:solidFill>
                <a:latin typeface="Arial" panose="020B0604020202020204" pitchFamily="34" charset="0"/>
                <a:ea typeface="ＭＳ Ｐゴシック"/>
                <a:cs typeface="Arial" panose="020B0604020202020204" pitchFamily="34" charset="0"/>
              </a:rPr>
              <a:t>S</a:t>
            </a:r>
            <a:r>
              <a:rPr kumimoji="0" lang="en-US" sz="1650" b="0" i="0" u="none" strike="noStrike" kern="0" cap="none" spc="0" normalizeH="0" baseline="0" noProof="0" err="1">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ee</a:t>
            </a:r>
            <a:r>
              <a:rPr kumimoji="0" lang="en-US" sz="1650" b="0" i="0" u="none" strike="noStrike" kern="0" cap="none" spc="0" normalizeH="0" baseline="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rPr>
              <a:t> next slide for the table of weights.</a:t>
            </a:r>
            <a:endParaRPr kumimoji="0" lang="en-US" sz="1600" i="0" u="none" strike="noStrike" kern="0" cap="none" spc="0" normalizeH="0" baseline="30000" noProof="0">
              <a:solidFill>
                <a:schemeClr val="accent4">
                  <a:lumMod val="50000"/>
                </a:schemeClr>
              </a:solidFill>
              <a:effectLst/>
              <a:uLnTx/>
              <a:uFillTx/>
              <a:latin typeface="Arial" panose="020B0604020202020204" pitchFamily="34" charset="0"/>
              <a:ea typeface="ＭＳ Ｐゴシック"/>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1600"/>
              </a:spcAft>
              <a:buClr>
                <a:srgbClr val="73A245">
                  <a:lumMod val="75000"/>
                </a:srgbClr>
              </a:buClr>
              <a:buSzTx/>
              <a:buFont typeface="Arial" panose="020B0604020202020204" pitchFamily="34" charset="0"/>
              <a:buChar char="•"/>
              <a:tabLst/>
              <a:defRPr/>
            </a:pPr>
            <a:endParaRPr kumimoji="0" lang="en-US" sz="1600" b="0" i="0" u="none" strike="noStrike" kern="0" cap="none" spc="0" normalizeH="0" baseline="0" noProof="0">
              <a:solidFill>
                <a:srgbClr val="666666"/>
              </a:solidFill>
              <a:effectLst/>
              <a:uLnTx/>
              <a:uFillTx/>
              <a:latin typeface="Arial" panose="020B0604020202020204" pitchFamily="34" charset="0"/>
              <a:ea typeface="ＭＳ Ｐゴシック"/>
              <a:cs typeface="Arial" panose="020B0604020202020204" pitchFamily="34" charset="0"/>
            </a:endParaRPr>
          </a:p>
        </p:txBody>
      </p:sp>
      <p:sp>
        <p:nvSpPr>
          <p:cNvPr id="2" name="Rectangle: Rounded Corners 1">
            <a:extLst>
              <a:ext uri="{FF2B5EF4-FFF2-40B4-BE49-F238E27FC236}">
                <a16:creationId xmlns:a16="http://schemas.microsoft.com/office/drawing/2014/main" id="{36310BFA-060E-39A9-D013-FA087A558C2F}"/>
              </a:ext>
            </a:extLst>
          </p:cNvPr>
          <p:cNvSpPr/>
          <p:nvPr/>
        </p:nvSpPr>
        <p:spPr bwMode="auto">
          <a:xfrm>
            <a:off x="435687" y="1665430"/>
            <a:ext cx="1065183" cy="690228"/>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a:ln>
                  <a:noFill/>
                </a:ln>
                <a:solidFill>
                  <a:schemeClr val="bg1"/>
                </a:solidFill>
                <a:effectLst/>
                <a:latin typeface="Arial" charset="0"/>
                <a:ea typeface="ＭＳ Ｐゴシック" pitchFamily="1" charset="-128"/>
              </a:rPr>
              <a:t>Foundation</a:t>
            </a:r>
            <a:endParaRPr kumimoji="0" lang="en-US" sz="1300" i="0" u="none" strike="noStrike" cap="none" normalizeH="0" baseline="0">
              <a:ln>
                <a:noFill/>
              </a:ln>
              <a:solidFill>
                <a:schemeClr val="bg1"/>
              </a:solidFill>
              <a:effectLst/>
              <a:latin typeface="Arial" charset="0"/>
              <a:ea typeface="ＭＳ Ｐゴシック" pitchFamily="1" charset="-128"/>
            </a:endParaRPr>
          </a:p>
        </p:txBody>
      </p:sp>
      <p:sp>
        <p:nvSpPr>
          <p:cNvPr id="3" name="Rectangle: Rounded Corners 2">
            <a:extLst>
              <a:ext uri="{FF2B5EF4-FFF2-40B4-BE49-F238E27FC236}">
                <a16:creationId xmlns:a16="http://schemas.microsoft.com/office/drawing/2014/main" id="{75CB6026-4161-480E-D555-B67D44DFED29}"/>
              </a:ext>
            </a:extLst>
          </p:cNvPr>
          <p:cNvSpPr/>
          <p:nvPr/>
        </p:nvSpPr>
        <p:spPr bwMode="auto">
          <a:xfrm>
            <a:off x="2189471" y="1665430"/>
            <a:ext cx="1117600" cy="690228"/>
          </a:xfrm>
          <a:prstGeom prst="roundRect">
            <a:avLst/>
          </a:prstGeom>
          <a:solidFill>
            <a:schemeClr val="bg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a:ln>
                  <a:noFill/>
                </a:ln>
                <a:solidFill>
                  <a:schemeClr val="bg1"/>
                </a:solidFill>
                <a:effectLst/>
                <a:latin typeface="Arial" charset="0"/>
                <a:ea typeface="ＭＳ Ｐゴシック" pitchFamily="1" charset="-128"/>
              </a:rPr>
              <a:t>Collective Bargaining</a:t>
            </a:r>
          </a:p>
        </p:txBody>
      </p:sp>
      <p:sp>
        <p:nvSpPr>
          <p:cNvPr id="4" name="Rectangle: Rounded Corners 3">
            <a:extLst>
              <a:ext uri="{FF2B5EF4-FFF2-40B4-BE49-F238E27FC236}">
                <a16:creationId xmlns:a16="http://schemas.microsoft.com/office/drawing/2014/main" id="{FFB4CAE3-2195-928D-6FDC-AB6DDC318094}"/>
              </a:ext>
            </a:extLst>
          </p:cNvPr>
          <p:cNvSpPr/>
          <p:nvPr/>
        </p:nvSpPr>
        <p:spPr bwMode="auto">
          <a:xfrm>
            <a:off x="4038792" y="1623839"/>
            <a:ext cx="1117600" cy="690228"/>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a:ln>
                  <a:noFill/>
                </a:ln>
                <a:solidFill>
                  <a:schemeClr val="bg1"/>
                </a:solidFill>
                <a:effectLst/>
                <a:latin typeface="Arial" charset="0"/>
                <a:ea typeface="ＭＳ Ｐゴシック" pitchFamily="1" charset="-128"/>
              </a:rPr>
              <a:t>“Per Capita”</a:t>
            </a:r>
          </a:p>
        </p:txBody>
      </p:sp>
      <p:sp>
        <p:nvSpPr>
          <p:cNvPr id="5" name="Rectangle: Rounded Corners 4">
            <a:extLst>
              <a:ext uri="{FF2B5EF4-FFF2-40B4-BE49-F238E27FC236}">
                <a16:creationId xmlns:a16="http://schemas.microsoft.com/office/drawing/2014/main" id="{E01EE8E8-CBFB-F71B-496E-5E1F79EE5A10}"/>
              </a:ext>
            </a:extLst>
          </p:cNvPr>
          <p:cNvSpPr/>
          <p:nvPr/>
        </p:nvSpPr>
        <p:spPr bwMode="auto">
          <a:xfrm>
            <a:off x="5679833" y="1578435"/>
            <a:ext cx="1117600" cy="690228"/>
          </a:xfrm>
          <a:prstGeom prst="roundRect">
            <a:avLst/>
          </a:prstGeom>
          <a:solidFill>
            <a:srgbClr val="9933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bg1"/>
                </a:solidFill>
                <a:effectLst/>
                <a:latin typeface="Arial" charset="0"/>
                <a:ea typeface="ＭＳ Ｐゴシック" pitchFamily="1" charset="-128"/>
              </a:rPr>
              <a:t>Students &amp; Their Needs</a:t>
            </a:r>
          </a:p>
        </p:txBody>
      </p:sp>
      <p:sp>
        <p:nvSpPr>
          <p:cNvPr id="14" name="Double Bracket 13">
            <a:extLst>
              <a:ext uri="{FF2B5EF4-FFF2-40B4-BE49-F238E27FC236}">
                <a16:creationId xmlns:a16="http://schemas.microsoft.com/office/drawing/2014/main" id="{87E70355-1393-1159-537C-FD5E69B1D7D1}"/>
              </a:ext>
            </a:extLst>
          </p:cNvPr>
          <p:cNvSpPr/>
          <p:nvPr/>
        </p:nvSpPr>
        <p:spPr bwMode="auto">
          <a:xfrm>
            <a:off x="3880149" y="1449798"/>
            <a:ext cx="3074380" cy="1021696"/>
          </a:xfrm>
          <a:prstGeom prst="bracketPair">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2329986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393700" y="-110704"/>
            <a:ext cx="8369300" cy="872704"/>
          </a:xfrm>
        </p:spPr>
        <p:txBody>
          <a:bodyPr/>
          <a:lstStyle/>
          <a:p>
            <a:pPr algn="ctr" eaLnBrk="1" hangingPunct="1"/>
            <a:r>
              <a:rPr lang="en-US" sz="2800"/>
              <a:t>SY 2022-2023 Fair Student Funding Weights</a:t>
            </a:r>
          </a:p>
        </p:txBody>
      </p:sp>
      <p:sp>
        <p:nvSpPr>
          <p:cNvPr id="10242" name="Slide Number Placeholder 3"/>
          <p:cNvSpPr>
            <a:spLocks noGrp="1"/>
          </p:cNvSpPr>
          <p:nvPr>
            <p:ph type="sldNum" sz="quarter" idx="10"/>
          </p:nvPr>
        </p:nvSpPr>
        <p:spPr>
          <a:noFill/>
        </p:spPr>
        <p:txBody>
          <a:bodyPr/>
          <a:lstStyle/>
          <a:p>
            <a:fld id="{34816121-9B45-4E5A-9F8C-8410BF5552F7}" type="slidenum">
              <a:rPr lang="en-US"/>
              <a:pPr/>
              <a:t>10</a:t>
            </a:fld>
            <a:endParaRPr lang="en-US" sz="1400"/>
          </a:p>
        </p:txBody>
      </p:sp>
      <p:graphicFrame>
        <p:nvGraphicFramePr>
          <p:cNvPr id="4" name="Table 3"/>
          <p:cNvGraphicFramePr>
            <a:graphicFrameLocks noGrp="1"/>
          </p:cNvGraphicFramePr>
          <p:nvPr/>
        </p:nvGraphicFramePr>
        <p:xfrm>
          <a:off x="2749550" y="733425"/>
          <a:ext cx="3644900" cy="957855"/>
        </p:xfrm>
        <a:graphic>
          <a:graphicData uri="http://schemas.openxmlformats.org/drawingml/2006/table">
            <a:tbl>
              <a:tblPr>
                <a:tableStyleId>{5C22544A-7EE6-4342-B048-85BDC9FD1C3A}</a:tableStyleId>
              </a:tblPr>
              <a:tblGrid>
                <a:gridCol w="3035300">
                  <a:extLst>
                    <a:ext uri="{9D8B030D-6E8A-4147-A177-3AD203B41FA5}">
                      <a16:colId xmlns:a16="http://schemas.microsoft.com/office/drawing/2014/main" val="3312287894"/>
                    </a:ext>
                  </a:extLst>
                </a:gridCol>
                <a:gridCol w="609600">
                  <a:extLst>
                    <a:ext uri="{9D8B030D-6E8A-4147-A177-3AD203B41FA5}">
                      <a16:colId xmlns:a16="http://schemas.microsoft.com/office/drawing/2014/main" val="1983303562"/>
                    </a:ext>
                  </a:extLst>
                </a:gridCol>
              </a:tblGrid>
              <a:tr h="133709">
                <a:tc>
                  <a:txBody>
                    <a:bodyPr/>
                    <a:lstStyle/>
                    <a:p>
                      <a:pPr algn="l" rtl="0" fontAlgn="ctr"/>
                      <a:r>
                        <a:rPr lang="en-US" sz="1100" b="1" u="none" strike="noStrike">
                          <a:solidFill>
                            <a:srgbClr val="000000"/>
                          </a:solidFill>
                          <a:effectLst/>
                        </a:rPr>
                        <a:t>Grade Base Weight</a:t>
                      </a:r>
                      <a:endParaRPr lang="en-US" sz="1100" b="1" i="0" u="none" strike="noStrike">
                        <a:solidFill>
                          <a:srgbClr val="000000"/>
                        </a:solidFill>
                        <a:effectLst/>
                        <a:latin typeface="Calibri" panose="020F0502020204030204" pitchFamily="34" charset="0"/>
                      </a:endParaRPr>
                    </a:p>
                  </a:txBody>
                  <a:tcPr marL="9525" marR="9525" marT="9525" marB="0" anchor="ctr">
                    <a:lnB w="12700" cap="flat" cmpd="sng" algn="ctr">
                      <a:solidFill>
                        <a:srgbClr val="000000"/>
                      </a:solidFill>
                      <a:prstDash val="solid"/>
                      <a:round/>
                      <a:headEnd type="none" w="med" len="med"/>
                      <a:tailEnd type="none" w="med" len="med"/>
                    </a:lnB>
                    <a:solidFill>
                      <a:schemeClr val="bg1"/>
                    </a:solidFill>
                  </a:tcPr>
                </a:tc>
                <a:tc>
                  <a:txBody>
                    <a:bodyPr/>
                    <a:lstStyle/>
                    <a:p>
                      <a:pPr algn="r" rtl="0" fontAlgn="ctr"/>
                      <a:r>
                        <a:rPr lang="en-US" sz="1100" b="1" u="none" strike="noStrike">
                          <a:solidFill>
                            <a:srgbClr val="000000"/>
                          </a:solidFill>
                          <a:effectLst/>
                        </a:rPr>
                        <a:t> Weight </a:t>
                      </a:r>
                      <a:endParaRPr lang="en-US" sz="1100" b="1" i="0" u="none" strike="noStrike">
                        <a:solidFill>
                          <a:srgbClr val="000000"/>
                        </a:solidFill>
                        <a:effectLst/>
                        <a:latin typeface="Calibri" panose="020F0502020204030204" pitchFamily="34" charset="0"/>
                      </a:endParaRPr>
                    </a:p>
                  </a:txBody>
                  <a:tcPr marL="9525" marR="9525" marT="9525" marB="0" anchor="ctr">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55991697"/>
                  </a:ext>
                </a:extLst>
              </a:tr>
              <a:tr h="260230">
                <a:tc>
                  <a:txBody>
                    <a:bodyPr/>
                    <a:lstStyle/>
                    <a:p>
                      <a:pPr algn="l" rtl="0" fontAlgn="b">
                        <a:lnSpc>
                          <a:spcPct val="20000"/>
                        </a:lnSpc>
                      </a:pPr>
                      <a:r>
                        <a:rPr lang="en-US" sz="1100" u="none" strike="noStrike">
                          <a:solidFill>
                            <a:srgbClr val="000000"/>
                          </a:solidFill>
                          <a:effectLst/>
                        </a:rPr>
                        <a:t>Grades K-5</a:t>
                      </a:r>
                      <a:endParaRPr lang="en-US" sz="1100" b="0" i="0" u="none" strike="noStrike">
                        <a:solidFill>
                          <a:srgbClr val="000000"/>
                        </a:solidFill>
                        <a:effectLst/>
                        <a:latin typeface="Calibri" panose="020F0502020204030204" pitchFamily="34" charset="0"/>
                      </a:endParaRPr>
                    </a:p>
                  </a:txBody>
                  <a:tcPr marL="9525" marR="9525" marT="9525" marB="0" anchor="b">
                    <a:lnT w="12700" cap="flat" cmpd="sng" algn="ctr">
                      <a:solidFill>
                        <a:srgbClr val="000000"/>
                      </a:solidFill>
                      <a:prstDash val="solid"/>
                      <a:round/>
                      <a:headEnd type="none" w="med" len="med"/>
                      <a:tailEnd type="none" w="med" len="med"/>
                    </a:lnT>
                    <a:solidFill>
                      <a:schemeClr val="bg1"/>
                    </a:solidFill>
                  </a:tcPr>
                </a:tc>
                <a:tc>
                  <a:txBody>
                    <a:bodyPr/>
                    <a:lstStyle/>
                    <a:p>
                      <a:pPr algn="ctr" rtl="0" fontAlgn="b">
                        <a:lnSpc>
                          <a:spcPct val="20000"/>
                        </a:lnSpc>
                      </a:pPr>
                      <a:r>
                        <a:rPr lang="en-US" sz="1100" u="none" strike="noStrike">
                          <a:solidFill>
                            <a:srgbClr val="000000"/>
                          </a:solidFill>
                          <a:effectLst/>
                        </a:rPr>
                        <a:t>          1.00 </a:t>
                      </a:r>
                      <a:endParaRPr lang="en-US" sz="1100" b="0" i="0" u="none" strike="noStrike">
                        <a:solidFill>
                          <a:srgbClr val="000000"/>
                        </a:solidFill>
                        <a:effectLst/>
                        <a:latin typeface="Calibri" panose="020F0502020204030204" pitchFamily="34" charset="0"/>
                      </a:endParaRPr>
                    </a:p>
                  </a:txBody>
                  <a:tcPr marL="9525" marR="9525" marT="9525" marB="0" anchor="b">
                    <a:lnT w="12700" cap="flat" cmpd="sng" algn="ctr">
                      <a:solidFill>
                        <a:srgbClr val="000000"/>
                      </a:solidFill>
                      <a:prstDash val="solid"/>
                      <a:round/>
                      <a:headEnd type="none" w="med" len="med"/>
                      <a:tailEnd type="none" w="med" len="med"/>
                    </a:lnT>
                    <a:solidFill>
                      <a:schemeClr val="bg1"/>
                    </a:solidFill>
                  </a:tcPr>
                </a:tc>
                <a:extLst>
                  <a:ext uri="{0D108BD9-81ED-4DB2-BD59-A6C34878D82A}">
                    <a16:rowId xmlns:a16="http://schemas.microsoft.com/office/drawing/2014/main" val="951036419"/>
                  </a:ext>
                </a:extLst>
              </a:tr>
              <a:tr h="260230">
                <a:tc>
                  <a:txBody>
                    <a:bodyPr/>
                    <a:lstStyle/>
                    <a:p>
                      <a:pPr algn="l" rtl="0" fontAlgn="b">
                        <a:lnSpc>
                          <a:spcPct val="20000"/>
                        </a:lnSpc>
                      </a:pPr>
                      <a:r>
                        <a:rPr lang="en-US" sz="1100" u="none" strike="noStrike">
                          <a:solidFill>
                            <a:srgbClr val="000000"/>
                          </a:solidFill>
                          <a:effectLst/>
                        </a:rPr>
                        <a:t>Grades 6-8</a:t>
                      </a:r>
                      <a:endParaRPr lang="en-US" sz="11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ctr" rtl="0" fontAlgn="b">
                        <a:lnSpc>
                          <a:spcPct val="20000"/>
                        </a:lnSpc>
                      </a:pPr>
                      <a:r>
                        <a:rPr lang="en-US" sz="1100" u="none" strike="noStrike">
                          <a:solidFill>
                            <a:srgbClr val="000000"/>
                          </a:solidFill>
                          <a:effectLst/>
                        </a:rPr>
                        <a:t>          1.08 </a:t>
                      </a:r>
                      <a:endParaRPr lang="en-US" sz="1100" b="0" i="0" u="none" strike="noStrike">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val="2228572899"/>
                  </a:ext>
                </a:extLst>
              </a:tr>
              <a:tr h="260230">
                <a:tc>
                  <a:txBody>
                    <a:bodyPr/>
                    <a:lstStyle/>
                    <a:p>
                      <a:pPr algn="l" rtl="0" fontAlgn="b">
                        <a:lnSpc>
                          <a:spcPct val="20000"/>
                        </a:lnSpc>
                      </a:pPr>
                      <a:r>
                        <a:rPr lang="en-US" sz="1100" u="none" strike="noStrike">
                          <a:solidFill>
                            <a:srgbClr val="000000"/>
                          </a:solidFill>
                          <a:effectLst/>
                        </a:rPr>
                        <a:t>Grades 9-12</a:t>
                      </a:r>
                      <a:endParaRPr lang="en-US" sz="1100" b="0" i="0" u="none" strike="noStrike">
                        <a:solidFill>
                          <a:srgbClr val="000000"/>
                        </a:solidFill>
                        <a:effectLst/>
                        <a:latin typeface="Calibri" panose="020F0502020204030204" pitchFamily="34" charset="0"/>
                      </a:endParaRPr>
                    </a:p>
                  </a:txBody>
                  <a:tcPr marL="9525" marR="9525" marT="9525" marB="0" anchor="b">
                    <a:solidFill>
                      <a:schemeClr val="bg1"/>
                    </a:solidFill>
                  </a:tcPr>
                </a:tc>
                <a:tc>
                  <a:txBody>
                    <a:bodyPr/>
                    <a:lstStyle/>
                    <a:p>
                      <a:pPr algn="ctr" rtl="0" fontAlgn="b">
                        <a:lnSpc>
                          <a:spcPct val="20000"/>
                        </a:lnSpc>
                      </a:pPr>
                      <a:r>
                        <a:rPr lang="en-US" sz="1100" u="none" strike="noStrike">
                          <a:solidFill>
                            <a:srgbClr val="000000"/>
                          </a:solidFill>
                          <a:effectLst/>
                        </a:rPr>
                        <a:t>          1.03 </a:t>
                      </a:r>
                      <a:endParaRPr lang="en-US" sz="1100" b="0" i="0" u="none" strike="noStrike">
                        <a:solidFill>
                          <a:srgbClr val="000000"/>
                        </a:solidFill>
                        <a:effectLst/>
                        <a:latin typeface="Calibri" panose="020F0502020204030204" pitchFamily="34" charset="0"/>
                      </a:endParaRPr>
                    </a:p>
                  </a:txBody>
                  <a:tcPr marL="9525" marR="9525" marT="9525" marB="0" anchor="b">
                    <a:solidFill>
                      <a:schemeClr val="bg1"/>
                    </a:solidFill>
                  </a:tcPr>
                </a:tc>
                <a:extLst>
                  <a:ext uri="{0D108BD9-81ED-4DB2-BD59-A6C34878D82A}">
                    <a16:rowId xmlns:a16="http://schemas.microsoft.com/office/drawing/2014/main" val="2877584840"/>
                  </a:ext>
                </a:extLst>
              </a:tr>
            </a:tbl>
          </a:graphicData>
        </a:graphic>
      </p:graphicFrame>
      <p:graphicFrame>
        <p:nvGraphicFramePr>
          <p:cNvPr id="9" name="Table 8"/>
          <p:cNvGraphicFramePr>
            <a:graphicFrameLocks noGrp="1"/>
          </p:cNvGraphicFramePr>
          <p:nvPr/>
        </p:nvGraphicFramePr>
        <p:xfrm>
          <a:off x="0" y="1865631"/>
          <a:ext cx="9144001" cy="4230368"/>
        </p:xfrm>
        <a:graphic>
          <a:graphicData uri="http://schemas.openxmlformats.org/drawingml/2006/table">
            <a:tbl>
              <a:tblPr>
                <a:tableStyleId>{5C22544A-7EE6-4342-B048-85BDC9FD1C3A}</a:tableStyleId>
              </a:tblPr>
              <a:tblGrid>
                <a:gridCol w="288495">
                  <a:extLst>
                    <a:ext uri="{9D8B030D-6E8A-4147-A177-3AD203B41FA5}">
                      <a16:colId xmlns:a16="http://schemas.microsoft.com/office/drawing/2014/main" val="4185503231"/>
                    </a:ext>
                  </a:extLst>
                </a:gridCol>
                <a:gridCol w="2997827">
                  <a:extLst>
                    <a:ext uri="{9D8B030D-6E8A-4147-A177-3AD203B41FA5}">
                      <a16:colId xmlns:a16="http://schemas.microsoft.com/office/drawing/2014/main" val="985988514"/>
                    </a:ext>
                  </a:extLst>
                </a:gridCol>
                <a:gridCol w="752278">
                  <a:extLst>
                    <a:ext uri="{9D8B030D-6E8A-4147-A177-3AD203B41FA5}">
                      <a16:colId xmlns:a16="http://schemas.microsoft.com/office/drawing/2014/main" val="39041424"/>
                    </a:ext>
                  </a:extLst>
                </a:gridCol>
                <a:gridCol w="1143000">
                  <a:extLst>
                    <a:ext uri="{9D8B030D-6E8A-4147-A177-3AD203B41FA5}">
                      <a16:colId xmlns:a16="http://schemas.microsoft.com/office/drawing/2014/main" val="1388335827"/>
                    </a:ext>
                  </a:extLst>
                </a:gridCol>
                <a:gridCol w="3071833">
                  <a:extLst>
                    <a:ext uri="{9D8B030D-6E8A-4147-A177-3AD203B41FA5}">
                      <a16:colId xmlns:a16="http://schemas.microsoft.com/office/drawing/2014/main" val="1043507434"/>
                    </a:ext>
                  </a:extLst>
                </a:gridCol>
                <a:gridCol w="602073">
                  <a:extLst>
                    <a:ext uri="{9D8B030D-6E8A-4147-A177-3AD203B41FA5}">
                      <a16:colId xmlns:a16="http://schemas.microsoft.com/office/drawing/2014/main" val="4048431625"/>
                    </a:ext>
                  </a:extLst>
                </a:gridCol>
                <a:gridCol w="288495">
                  <a:extLst>
                    <a:ext uri="{9D8B030D-6E8A-4147-A177-3AD203B41FA5}">
                      <a16:colId xmlns:a16="http://schemas.microsoft.com/office/drawing/2014/main" val="2635051471"/>
                    </a:ext>
                  </a:extLst>
                </a:gridCol>
              </a:tblGrid>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b="1" u="none" strike="noStrike">
                          <a:solidFill>
                            <a:srgbClr val="000000"/>
                          </a:solidFill>
                          <a:effectLst/>
                        </a:rPr>
                        <a:t>Academic Intervention</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solidFill>
                      <a:schemeClr val="bg1"/>
                    </a:solidFill>
                  </a:tcPr>
                </a:tc>
                <a:tc>
                  <a:txBody>
                    <a:bodyPr/>
                    <a:lstStyle/>
                    <a:p>
                      <a:pPr algn="r" rtl="0" fontAlgn="b"/>
                      <a:r>
                        <a:rPr lang="en-US" sz="900" b="1" u="none" strike="noStrike">
                          <a:solidFill>
                            <a:srgbClr val="000000"/>
                          </a:solidFill>
                          <a:effectLst/>
                        </a:rPr>
                        <a:t>Weight</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u="none" strike="noStrike">
                          <a:solidFill>
                            <a:srgbClr val="000000"/>
                          </a:solidFill>
                          <a:effectLst/>
                        </a:rPr>
                        <a:t> </a:t>
                      </a:r>
                      <a:endParaRPr lang="en-US" sz="1400" b="1"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b="1" u="none" strike="noStrike">
                          <a:solidFill>
                            <a:srgbClr val="000000"/>
                          </a:solidFill>
                          <a:effectLst/>
                        </a:rPr>
                        <a:t>Special Education</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solidFill>
                      <a:schemeClr val="bg1"/>
                    </a:solidFill>
                  </a:tcPr>
                </a:tc>
                <a:tc>
                  <a:txBody>
                    <a:bodyPr/>
                    <a:lstStyle/>
                    <a:p>
                      <a:pPr algn="r" rtl="0" fontAlgn="b"/>
                      <a:r>
                        <a:rPr lang="en-US" sz="900" b="1" u="none" strike="noStrike">
                          <a:solidFill>
                            <a:srgbClr val="000000"/>
                          </a:solidFill>
                          <a:effectLst/>
                        </a:rPr>
                        <a:t>Weight</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3612626084"/>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Poverty K-12</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r" rtl="0" fontAlgn="b"/>
                      <a:r>
                        <a:rPr lang="en-US" sz="900" u="none" strike="noStrike">
                          <a:solidFill>
                            <a:srgbClr val="000000"/>
                          </a:solidFill>
                          <a:effectLst/>
                        </a:rPr>
                        <a:t>          0.12 </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Low Intensity &lt;=20%</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r" rtl="0" fontAlgn="b"/>
                      <a:r>
                        <a:rPr lang="en-US" sz="900" u="none" strike="noStrike">
                          <a:solidFill>
                            <a:srgbClr val="000000"/>
                          </a:solidFill>
                          <a:effectLst/>
                        </a:rPr>
                        <a:t>0.56</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773175840"/>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Below Standards 4-5</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0.25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Moderate Intensity 21% to 59%</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1.25</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1371065654"/>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Below Standards 6-8</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0.35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Less Inclusive &gt;=60% K-8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1.18</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3196961064"/>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Below Standards 9-12</a:t>
                      </a:r>
                      <a:endParaRPr lang="en-US" sz="900" b="0" i="0" u="none" strike="noStrike">
                        <a:solidFill>
                          <a:srgbClr val="000000"/>
                        </a:solidFill>
                        <a:effectLst/>
                        <a:latin typeface="Calibri" panose="020F0502020204030204" pitchFamily="34" charset="0"/>
                      </a:endParaRPr>
                    </a:p>
                  </a:txBody>
                  <a:tcPr marL="7581" marR="7581" marT="7581" marB="9144" anchor="ctr">
                    <a:solidFill>
                      <a:schemeClr val="bg1"/>
                    </a:solidFill>
                  </a:tcPr>
                </a:tc>
                <a:tc>
                  <a:txBody>
                    <a:bodyPr/>
                    <a:lstStyle/>
                    <a:p>
                      <a:pPr algn="r" rtl="0" fontAlgn="b"/>
                      <a:r>
                        <a:rPr lang="en-US" sz="900" u="none" strike="noStrike">
                          <a:solidFill>
                            <a:srgbClr val="000000"/>
                          </a:solidFill>
                          <a:effectLst/>
                        </a:rPr>
                        <a:t>          0.25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Less Inclusive &gt;=60% 9-12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0.58</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4168413192"/>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Well Below Standards 4-5</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0.40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More Inclusive &gt;=60% K</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2.09</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3603937292"/>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Well Below Standards 6-8</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0.50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More Inclusive &gt;=60% 1-12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1.74</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832396908"/>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Well Below Standards 9-12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0.40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Post IEP Transitional Support</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0.12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3672735503"/>
                  </a:ext>
                </a:extLst>
              </a:tr>
              <a:tr h="289292">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Heavy Graduation Challenge (OAUC)</a:t>
                      </a:r>
                      <a:r>
                        <a:rPr lang="en-US" sz="900" u="none" strike="noStrike" baseline="30000">
                          <a:solidFill>
                            <a:srgbClr val="000000"/>
                          </a:solidFill>
                          <a:effectLst/>
                        </a:rPr>
                        <a:t> 1</a:t>
                      </a:r>
                      <a:br>
                        <a:rPr lang="en-US" sz="900" u="none" strike="noStrike">
                          <a:solidFill>
                            <a:srgbClr val="000000"/>
                          </a:solidFill>
                          <a:effectLst/>
                        </a:rPr>
                      </a:br>
                      <a:r>
                        <a:rPr lang="en-US" sz="900" u="none" strike="noStrike">
                          <a:solidFill>
                            <a:srgbClr val="000000"/>
                          </a:solidFill>
                          <a:effectLst/>
                        </a:rPr>
                        <a:t>Over-the-Counter (OTC) 9-12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0.40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r"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3849869705"/>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r"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ctr"/>
                      <a:r>
                        <a:rPr lang="en-US" sz="900" b="1" u="none" strike="noStrike">
                          <a:solidFill>
                            <a:srgbClr val="000000"/>
                          </a:solidFill>
                          <a:effectLst/>
                        </a:rPr>
                        <a:t>Portfolio High Schools</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solidFill>
                      <a:schemeClr val="bg1"/>
                    </a:solidFill>
                  </a:tcPr>
                </a:tc>
                <a:tc>
                  <a:txBody>
                    <a:bodyPr/>
                    <a:lstStyle/>
                    <a:p>
                      <a:pPr algn="r" rtl="0" fontAlgn="b"/>
                      <a:r>
                        <a:rPr lang="en-US" sz="900" b="1" u="none" strike="noStrike">
                          <a:solidFill>
                            <a:srgbClr val="000000"/>
                          </a:solidFill>
                          <a:effectLst/>
                        </a:rPr>
                        <a:t>Weight</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900" b="1" u="none" strike="noStrike">
                          <a:solidFill>
                            <a:srgbClr val="000000"/>
                          </a:solidFill>
                          <a:effectLst/>
                        </a:rPr>
                        <a:t> </a:t>
                      </a:r>
                      <a:endParaRPr lang="en-US" sz="900" b="1"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1489607402"/>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b="1" u="none" strike="noStrike">
                          <a:solidFill>
                            <a:srgbClr val="000000"/>
                          </a:solidFill>
                          <a:effectLst/>
                        </a:rPr>
                        <a:t>English Language Learners</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noFill/>
                  </a:tcPr>
                </a:tc>
                <a:tc>
                  <a:txBody>
                    <a:bodyPr/>
                    <a:lstStyle/>
                    <a:p>
                      <a:pPr algn="r" rtl="0" fontAlgn="b"/>
                      <a:r>
                        <a:rPr lang="en-US" sz="900" b="1" u="none" strike="noStrike">
                          <a:solidFill>
                            <a:srgbClr val="000000"/>
                          </a:solidFill>
                          <a:effectLst/>
                        </a:rPr>
                        <a:t>Weight</a:t>
                      </a:r>
                      <a:endParaRPr lang="en-US" sz="900" b="1" i="0" u="none" strike="noStrike">
                        <a:solidFill>
                          <a:srgbClr val="000000"/>
                        </a:solidFill>
                        <a:effectLst/>
                        <a:latin typeface="Calibri" panose="020F0502020204030204" pitchFamily="34" charset="0"/>
                      </a:endParaRPr>
                    </a:p>
                  </a:txBody>
                  <a:tcPr marL="7581" marR="7581" marT="7581" marB="0" anchor="ctr">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Career and Technical Education (CTE) Tier 1</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r" rtl="0" fontAlgn="b"/>
                      <a:r>
                        <a:rPr lang="en-US" sz="900" u="none" strike="noStrike">
                          <a:solidFill>
                            <a:srgbClr val="000000"/>
                          </a:solidFill>
                          <a:effectLst/>
                        </a:rPr>
                        <a:t>          0.26 </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809713447"/>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Standalone English as a New Language (ENL) K-5</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r" rtl="0" fontAlgn="b"/>
                      <a:r>
                        <a:rPr lang="en-US" sz="900" u="none" strike="noStrike">
                          <a:solidFill>
                            <a:srgbClr val="000000"/>
                          </a:solidFill>
                          <a:effectLst/>
                        </a:rPr>
                        <a:t>          0.40 </a:t>
                      </a:r>
                      <a:endParaRPr lang="en-US" sz="900" b="0" i="0" u="none" strike="noStrike">
                        <a:solidFill>
                          <a:srgbClr val="000000"/>
                        </a:solidFill>
                        <a:effectLst/>
                        <a:latin typeface="Calibri" panose="020F0502020204030204" pitchFamily="34" charset="0"/>
                      </a:endParaRPr>
                    </a:p>
                  </a:txBody>
                  <a:tcPr marL="7581" marR="7581" marT="7581" marB="0" anchor="ctr">
                    <a:lnT w="12700" cap="flat" cmpd="sng" algn="ctr">
                      <a:solidFill>
                        <a:srgbClr val="000000"/>
                      </a:solidFill>
                      <a:prstDash val="solid"/>
                      <a:round/>
                      <a:headEnd type="none" w="med" len="med"/>
                      <a:tailEnd type="none" w="med" len="med"/>
                    </a:lnT>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Career and Technical Education (CTE) Tier 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0.17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4285490316"/>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Standalone English as a New Language (ENL) 6-12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0.50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Career and Technical Education (CTE) Tier 3</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0.12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223287288"/>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Bilingual K-5</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0.44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t"/>
                      <a:r>
                        <a:rPr lang="en-US" sz="900" u="none" strike="noStrike">
                          <a:solidFill>
                            <a:srgbClr val="000000"/>
                          </a:solidFill>
                          <a:effectLst/>
                        </a:rPr>
                        <a:t>Career and Technical Education (CTE) Tier 4</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0.05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2661541109"/>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Bilingual 6-12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0.55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Specialized Academic</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0.25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1092546516"/>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Commanding K-5</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0.13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Specialized Audition</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0.35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5205089"/>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Commanding 6-12</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0.12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Transfer </a:t>
                      </a:r>
                      <a:r>
                        <a:rPr lang="en-US" sz="900" b="0" u="none" strike="noStrike">
                          <a:solidFill>
                            <a:srgbClr val="000000"/>
                          </a:solidFill>
                          <a:effectLst/>
                        </a:rPr>
                        <a:t>Heavy </a:t>
                      </a:r>
                      <a:r>
                        <a:rPr lang="en-US" sz="900" u="none" strike="noStrike">
                          <a:solidFill>
                            <a:srgbClr val="000000"/>
                          </a:solidFill>
                          <a:effectLst/>
                        </a:rPr>
                        <a:t>Challenge (OAUC)</a:t>
                      </a:r>
                      <a:r>
                        <a:rPr lang="en-US" sz="900" u="none" strike="noStrike" baseline="30000">
                          <a:solidFill>
                            <a:srgbClr val="000000"/>
                          </a:solidFill>
                          <a:effectLst/>
                        </a:rPr>
                        <a:t>1</a:t>
                      </a:r>
                      <a:endParaRPr lang="en-US" sz="900" b="0" i="0" u="none" strike="noStrike" baseline="30000">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0.40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4060149321"/>
                  </a:ext>
                </a:extLst>
              </a:tr>
              <a:tr h="231828">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Students with Interrupted Formal Education (SIFE)</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0.12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1400" u="none" strike="noStrike">
                          <a:solidFill>
                            <a:srgbClr val="000000"/>
                          </a:solidFill>
                          <a:effectLst/>
                        </a:rPr>
                        <a:t> </a:t>
                      </a:r>
                      <a:endParaRPr lang="en-US" sz="1400" b="0" i="0" u="none" strike="noStrike">
                        <a:solidFill>
                          <a:srgbClr val="000000"/>
                        </a:solidFill>
                        <a:effectLst/>
                        <a:latin typeface="Arial" panose="020B0604020202020204" pitchFamily="34" charset="0"/>
                      </a:endParaRPr>
                    </a:p>
                  </a:txBody>
                  <a:tcPr marL="7581" marR="7581" marT="7581" marB="0" anchor="ctr">
                    <a:solidFill>
                      <a:schemeClr val="bg1"/>
                    </a:solidFill>
                  </a:tcPr>
                </a:tc>
                <a:tc>
                  <a:txBody>
                    <a:bodyPr/>
                    <a:lstStyle/>
                    <a:p>
                      <a:pPr algn="l" rtl="0" fontAlgn="b"/>
                      <a:r>
                        <a:rPr lang="en-US" sz="900" u="none" strike="noStrike">
                          <a:solidFill>
                            <a:srgbClr val="000000"/>
                          </a:solidFill>
                          <a:effectLst/>
                        </a:rPr>
                        <a:t>Transfer Non-Heavy Challenge</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r" rtl="0" fontAlgn="b"/>
                      <a:r>
                        <a:rPr lang="en-US" sz="900" u="none" strike="noStrike">
                          <a:solidFill>
                            <a:srgbClr val="000000"/>
                          </a:solidFill>
                          <a:effectLst/>
                        </a:rPr>
                        <a:t>          0.21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tc>
                  <a:txBody>
                    <a:bodyPr/>
                    <a:lstStyle/>
                    <a:p>
                      <a:pPr algn="l" fontAlgn="b"/>
                      <a:r>
                        <a:rPr lang="en-US" sz="900" u="none" strike="noStrike">
                          <a:solidFill>
                            <a:srgbClr val="000000"/>
                          </a:solidFill>
                          <a:effectLst/>
                        </a:rPr>
                        <a:t> </a:t>
                      </a:r>
                      <a:endParaRPr lang="en-US" sz="900" b="0" i="0" u="none" strike="noStrike">
                        <a:solidFill>
                          <a:srgbClr val="000000"/>
                        </a:solidFill>
                        <a:effectLst/>
                        <a:latin typeface="Calibri" panose="020F0502020204030204" pitchFamily="34" charset="0"/>
                      </a:endParaRPr>
                    </a:p>
                  </a:txBody>
                  <a:tcPr marL="7581" marR="7581" marT="7581" marB="0" anchor="ctr">
                    <a:solidFill>
                      <a:schemeClr val="bg1"/>
                    </a:solidFill>
                  </a:tcPr>
                </a:tc>
                <a:extLst>
                  <a:ext uri="{0D108BD9-81ED-4DB2-BD59-A6C34878D82A}">
                    <a16:rowId xmlns:a16="http://schemas.microsoft.com/office/drawing/2014/main" val="4170056775"/>
                  </a:ext>
                </a:extLst>
              </a:tr>
            </a:tbl>
          </a:graphicData>
        </a:graphic>
      </p:graphicFrame>
      <p:sp>
        <p:nvSpPr>
          <p:cNvPr id="2" name="TextBox 1"/>
          <p:cNvSpPr txBox="1"/>
          <p:nvPr/>
        </p:nvSpPr>
        <p:spPr>
          <a:xfrm>
            <a:off x="2749550" y="6421970"/>
            <a:ext cx="1851789" cy="230832"/>
          </a:xfrm>
          <a:prstGeom prst="rect">
            <a:avLst/>
          </a:prstGeom>
          <a:noFill/>
        </p:spPr>
        <p:txBody>
          <a:bodyPr wrap="none" rtlCol="0">
            <a:spAutoFit/>
          </a:bodyPr>
          <a:lstStyle/>
          <a:p>
            <a:r>
              <a:rPr lang="en-US" sz="900" baseline="30000">
                <a:solidFill>
                  <a:schemeClr val="bg1"/>
                </a:solidFill>
              </a:rPr>
              <a:t>1 </a:t>
            </a:r>
            <a:r>
              <a:rPr lang="en-US" sz="900">
                <a:solidFill>
                  <a:schemeClr val="bg1"/>
                </a:solidFill>
              </a:rPr>
              <a:t>Over-Aged and Under-Credited</a:t>
            </a:r>
          </a:p>
        </p:txBody>
      </p:sp>
    </p:spTree>
    <p:extLst>
      <p:ext uri="{BB962C8B-B14F-4D97-AF65-F5344CB8AC3E}">
        <p14:creationId xmlns:p14="http://schemas.microsoft.com/office/powerpoint/2010/main" val="1437729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descr="This bar chart shows how the FSF formula works for 2 sample students"/>
          <p:cNvSpPr>
            <a:spLocks noGrp="1" noChangeArrowheads="1"/>
          </p:cNvSpPr>
          <p:nvPr>
            <p:ph type="title"/>
          </p:nvPr>
        </p:nvSpPr>
        <p:spPr>
          <a:xfrm>
            <a:off x="127819" y="-110704"/>
            <a:ext cx="8901195" cy="863976"/>
          </a:xfrm>
        </p:spPr>
        <p:txBody>
          <a:bodyPr/>
          <a:lstStyle/>
          <a:p>
            <a:pPr algn="ctr" eaLnBrk="1" hangingPunct="1"/>
            <a:r>
              <a:rPr lang="en-US" sz="2600"/>
              <a:t>How The FSF Weights Work – If the Per Capita Were $1</a:t>
            </a:r>
          </a:p>
        </p:txBody>
      </p:sp>
      <p:sp>
        <p:nvSpPr>
          <p:cNvPr id="3" name="Rectangle 2">
            <a:extLst>
              <a:ext uri="{FF2B5EF4-FFF2-40B4-BE49-F238E27FC236}">
                <a16:creationId xmlns:a16="http://schemas.microsoft.com/office/drawing/2014/main" id="{F8AD3E10-998C-4D34-A2F4-A0491014E4AD}"/>
              </a:ext>
              <a:ext uri="{C183D7F6-B498-43B3-948B-1728B52AA6E4}">
                <adec:decorative xmlns:adec="http://schemas.microsoft.com/office/drawing/2017/decorative" val="1"/>
              </a:ext>
            </a:extLst>
          </p:cNvPr>
          <p:cNvSpPr/>
          <p:nvPr/>
        </p:nvSpPr>
        <p:spPr bwMode="auto">
          <a:xfrm>
            <a:off x="4038600" y="3886200"/>
            <a:ext cx="990600" cy="1143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666666"/>
              </a:solidFill>
              <a:effectLst/>
              <a:uLnTx/>
              <a:uFillTx/>
              <a:latin typeface="Arial" charset="0"/>
              <a:ea typeface="ＭＳ Ｐゴシック" pitchFamily="1" charset="-128"/>
              <a:cs typeface="+mn-cs"/>
            </a:endParaRPr>
          </a:p>
        </p:txBody>
      </p:sp>
      <p:sp>
        <p:nvSpPr>
          <p:cNvPr id="4" name="Rectangle 3">
            <a:extLst>
              <a:ext uri="{FF2B5EF4-FFF2-40B4-BE49-F238E27FC236}">
                <a16:creationId xmlns:a16="http://schemas.microsoft.com/office/drawing/2014/main" id="{080971AC-3972-47F8-8455-CC7E7C8A8E91}"/>
              </a:ext>
              <a:ext uri="{C183D7F6-B498-43B3-948B-1728B52AA6E4}">
                <adec:decorative xmlns:adec="http://schemas.microsoft.com/office/drawing/2017/decorative" val="1"/>
              </a:ext>
            </a:extLst>
          </p:cNvPr>
          <p:cNvSpPr/>
          <p:nvPr/>
        </p:nvSpPr>
        <p:spPr bwMode="auto">
          <a:xfrm>
            <a:off x="4038600" y="4017005"/>
            <a:ext cx="914400" cy="93599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666666"/>
              </a:solidFill>
              <a:effectLst/>
              <a:uLnTx/>
              <a:uFillTx/>
              <a:latin typeface="Arial" charset="0"/>
              <a:ea typeface="ＭＳ Ｐゴシック" pitchFamily="1" charset="-128"/>
              <a:cs typeface="+mn-cs"/>
            </a:endParaRPr>
          </a:p>
        </p:txBody>
      </p:sp>
      <p:pic>
        <p:nvPicPr>
          <p:cNvPr id="22" name="Picture 21" descr="This bar chart shows how the FSF formula works for 2 sample students. The first student is an elementary school student, an English Language Learner in a standalone English as a New Language environment, a Student with a Disability with low intensity services less than 20% of their week, and a student in poverty.  As a result the student receives the grade weight of 1.00, the English Language Learner weight of 0.40, the Special Education weight of 0.56; for a total weight of 2.08.  If the FSF per capita were $1, this student would bring $2.08 to the school.  &#10;&#10;The second student in this example is an elementary school student, and English Language Learner in a bilingual environment, a Student with a Disability with moderate intensity services between 21% and 59% of their week, and a student in poverty.  As a result the student receives the grade weight of 1.00, the English Language Learner weight of 0.44, the Special Education weight of 1.25; for a total weight of 2.81.  If the FSF per capita were $1, this student would bring $2.81 to the school.">
            <a:extLst>
              <a:ext uri="{FF2B5EF4-FFF2-40B4-BE49-F238E27FC236}">
                <a16:creationId xmlns:a16="http://schemas.microsoft.com/office/drawing/2014/main" id="{258F8177-0AF6-4EBE-B2FE-ED809706CA5B}"/>
              </a:ext>
            </a:extLst>
          </p:cNvPr>
          <p:cNvPicPr>
            <a:picLocks noChangeAspect="1"/>
          </p:cNvPicPr>
          <p:nvPr/>
        </p:nvPicPr>
        <p:blipFill>
          <a:blip r:embed="rId3"/>
          <a:stretch>
            <a:fillRect/>
          </a:stretch>
        </p:blipFill>
        <p:spPr>
          <a:xfrm>
            <a:off x="240593" y="1043405"/>
            <a:ext cx="7785347" cy="5114128"/>
          </a:xfrm>
          <a:prstGeom prst="rect">
            <a:avLst/>
          </a:prstGeom>
        </p:spPr>
      </p:pic>
      <p:sp>
        <p:nvSpPr>
          <p:cNvPr id="10242" name="Slide Number Placeholder 3"/>
          <p:cNvSpPr>
            <a:spLocks noGrp="1"/>
          </p:cNvSpPr>
          <p:nvPr>
            <p:ph type="sldNum" sz="quarter" idx="10"/>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4816121-9B45-4E5A-9F8C-8410BF5552F7}" type="slidenum">
              <a:rPr kumimoji="0" lang="en-US" sz="1200" b="1" i="0" u="none" strike="noStrike" kern="1200" cap="none" spc="0" normalizeH="0" baseline="0" noProof="0">
                <a:ln>
                  <a:noFill/>
                </a:ln>
                <a:solidFill>
                  <a:srgbClr val="FFFFFF"/>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400" b="1" i="0" u="none" strike="noStrike" kern="1200" cap="none" spc="0" normalizeH="0" baseline="0" noProof="0">
              <a:ln>
                <a:noFill/>
              </a:ln>
              <a:solidFill>
                <a:srgbClr val="FFFFFF"/>
              </a:solidFill>
              <a:effectLst/>
              <a:uLnTx/>
              <a:uFillTx/>
              <a:latin typeface="Arial" charset="0"/>
              <a:ea typeface="ＭＳ Ｐゴシック" pitchFamily="1" charset="-128"/>
              <a:cs typeface="+mn-cs"/>
            </a:endParaRPr>
          </a:p>
        </p:txBody>
      </p:sp>
      <p:sp>
        <p:nvSpPr>
          <p:cNvPr id="2" name="Rectangle: Rounded Corners 1">
            <a:extLst>
              <a:ext uri="{FF2B5EF4-FFF2-40B4-BE49-F238E27FC236}">
                <a16:creationId xmlns:a16="http://schemas.microsoft.com/office/drawing/2014/main" id="{2A87E920-61D4-3FCD-BE10-66094AC7AA04}"/>
              </a:ext>
            </a:extLst>
          </p:cNvPr>
          <p:cNvSpPr/>
          <p:nvPr/>
        </p:nvSpPr>
        <p:spPr bwMode="auto">
          <a:xfrm>
            <a:off x="7197213" y="772936"/>
            <a:ext cx="1831801" cy="1868129"/>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5" name="Rectangle: Rounded Corners 4">
            <a:extLst>
              <a:ext uri="{FF2B5EF4-FFF2-40B4-BE49-F238E27FC236}">
                <a16:creationId xmlns:a16="http://schemas.microsoft.com/office/drawing/2014/main" id="{BBBE05AB-F4F0-17F7-903B-DBF4487AE167}"/>
              </a:ext>
            </a:extLst>
          </p:cNvPr>
          <p:cNvSpPr/>
          <p:nvPr/>
        </p:nvSpPr>
        <p:spPr bwMode="auto">
          <a:xfrm>
            <a:off x="7329707" y="970936"/>
            <a:ext cx="176980" cy="169606"/>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6" name="Rectangle: Rounded Corners 5">
            <a:extLst>
              <a:ext uri="{FF2B5EF4-FFF2-40B4-BE49-F238E27FC236}">
                <a16:creationId xmlns:a16="http://schemas.microsoft.com/office/drawing/2014/main" id="{8124BF6E-DAD3-7F4A-41DA-448B57DD3911}"/>
              </a:ext>
            </a:extLst>
          </p:cNvPr>
          <p:cNvSpPr/>
          <p:nvPr/>
        </p:nvSpPr>
        <p:spPr bwMode="auto">
          <a:xfrm>
            <a:off x="7329707" y="1295472"/>
            <a:ext cx="176980" cy="169606"/>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7" name="Rectangle: Rounded Corners 6">
            <a:extLst>
              <a:ext uri="{FF2B5EF4-FFF2-40B4-BE49-F238E27FC236}">
                <a16:creationId xmlns:a16="http://schemas.microsoft.com/office/drawing/2014/main" id="{1DB77F3B-67A4-0980-15EC-2386C05D7A84}"/>
              </a:ext>
            </a:extLst>
          </p:cNvPr>
          <p:cNvSpPr/>
          <p:nvPr/>
        </p:nvSpPr>
        <p:spPr bwMode="auto">
          <a:xfrm>
            <a:off x="7329707" y="1628253"/>
            <a:ext cx="176980" cy="169606"/>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9" name="Rectangle: Rounded Corners 8">
            <a:extLst>
              <a:ext uri="{FF2B5EF4-FFF2-40B4-BE49-F238E27FC236}">
                <a16:creationId xmlns:a16="http://schemas.microsoft.com/office/drawing/2014/main" id="{415AEA0D-D1C4-044D-28A8-634F9971ED28}"/>
              </a:ext>
            </a:extLst>
          </p:cNvPr>
          <p:cNvSpPr/>
          <p:nvPr/>
        </p:nvSpPr>
        <p:spPr bwMode="auto">
          <a:xfrm>
            <a:off x="7329707" y="1961034"/>
            <a:ext cx="176980" cy="169606"/>
          </a:xfrm>
          <a:prstGeom prst="roundRect">
            <a:avLst/>
          </a:prstGeom>
          <a:solidFill>
            <a:schemeClr val="tx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11" name="TextBox 10">
            <a:extLst>
              <a:ext uri="{FF2B5EF4-FFF2-40B4-BE49-F238E27FC236}">
                <a16:creationId xmlns:a16="http://schemas.microsoft.com/office/drawing/2014/main" id="{254C780D-82E1-2B3A-AF07-E442174A05E5}"/>
              </a:ext>
            </a:extLst>
          </p:cNvPr>
          <p:cNvSpPr txBox="1"/>
          <p:nvPr/>
        </p:nvSpPr>
        <p:spPr>
          <a:xfrm>
            <a:off x="7498086" y="916447"/>
            <a:ext cx="1154301" cy="253916"/>
          </a:xfrm>
          <a:prstGeom prst="rect">
            <a:avLst/>
          </a:prstGeom>
          <a:noFill/>
        </p:spPr>
        <p:txBody>
          <a:bodyPr wrap="square" rtlCol="0">
            <a:spAutoFit/>
          </a:bodyPr>
          <a:lstStyle/>
          <a:p>
            <a:r>
              <a:rPr lang="en-US" sz="1050" b="1"/>
              <a:t>Grade Weight</a:t>
            </a:r>
          </a:p>
        </p:txBody>
      </p:sp>
      <p:sp>
        <p:nvSpPr>
          <p:cNvPr id="12" name="TextBox 11">
            <a:extLst>
              <a:ext uri="{FF2B5EF4-FFF2-40B4-BE49-F238E27FC236}">
                <a16:creationId xmlns:a16="http://schemas.microsoft.com/office/drawing/2014/main" id="{A4F51F1D-7E02-9060-79B6-4F69BAA7EE87}"/>
              </a:ext>
            </a:extLst>
          </p:cNvPr>
          <p:cNvSpPr txBox="1"/>
          <p:nvPr/>
        </p:nvSpPr>
        <p:spPr>
          <a:xfrm>
            <a:off x="7494189" y="1191969"/>
            <a:ext cx="1527518" cy="415498"/>
          </a:xfrm>
          <a:prstGeom prst="rect">
            <a:avLst/>
          </a:prstGeom>
          <a:noFill/>
        </p:spPr>
        <p:txBody>
          <a:bodyPr wrap="square" rtlCol="0">
            <a:spAutoFit/>
          </a:bodyPr>
          <a:lstStyle/>
          <a:p>
            <a:r>
              <a:rPr lang="en-US" sz="1050" b="1"/>
              <a:t>English Language Learner</a:t>
            </a:r>
          </a:p>
        </p:txBody>
      </p:sp>
      <p:sp>
        <p:nvSpPr>
          <p:cNvPr id="13" name="TextBox 12">
            <a:extLst>
              <a:ext uri="{FF2B5EF4-FFF2-40B4-BE49-F238E27FC236}">
                <a16:creationId xmlns:a16="http://schemas.microsoft.com/office/drawing/2014/main" id="{7A886AB7-FA69-2AFB-5697-5B8D785129AF}"/>
              </a:ext>
            </a:extLst>
          </p:cNvPr>
          <p:cNvSpPr txBox="1"/>
          <p:nvPr/>
        </p:nvSpPr>
        <p:spPr>
          <a:xfrm>
            <a:off x="7460661" y="1914973"/>
            <a:ext cx="1649811" cy="253916"/>
          </a:xfrm>
          <a:prstGeom prst="rect">
            <a:avLst/>
          </a:prstGeom>
          <a:noFill/>
        </p:spPr>
        <p:txBody>
          <a:bodyPr wrap="square" rtlCol="0">
            <a:spAutoFit/>
          </a:bodyPr>
          <a:lstStyle/>
          <a:p>
            <a:r>
              <a:rPr lang="en-US" sz="1050" b="1"/>
              <a:t>Academic Intervention</a:t>
            </a:r>
          </a:p>
        </p:txBody>
      </p:sp>
      <p:sp>
        <p:nvSpPr>
          <p:cNvPr id="14" name="TextBox 13">
            <a:extLst>
              <a:ext uri="{FF2B5EF4-FFF2-40B4-BE49-F238E27FC236}">
                <a16:creationId xmlns:a16="http://schemas.microsoft.com/office/drawing/2014/main" id="{6F50F4F7-598E-D70A-FC53-DDD7889CF238}"/>
              </a:ext>
            </a:extLst>
          </p:cNvPr>
          <p:cNvSpPr txBox="1"/>
          <p:nvPr/>
        </p:nvSpPr>
        <p:spPr>
          <a:xfrm>
            <a:off x="7506687" y="1588588"/>
            <a:ext cx="1421003" cy="253916"/>
          </a:xfrm>
          <a:prstGeom prst="rect">
            <a:avLst/>
          </a:prstGeom>
          <a:noFill/>
        </p:spPr>
        <p:txBody>
          <a:bodyPr wrap="square" rtlCol="0">
            <a:spAutoFit/>
          </a:bodyPr>
          <a:lstStyle/>
          <a:p>
            <a:r>
              <a:rPr lang="en-US" sz="1050" b="1"/>
              <a:t>Special Education</a:t>
            </a:r>
          </a:p>
        </p:txBody>
      </p:sp>
      <p:sp>
        <p:nvSpPr>
          <p:cNvPr id="15" name="Rectangle: Rounded Corners 14">
            <a:extLst>
              <a:ext uri="{FF2B5EF4-FFF2-40B4-BE49-F238E27FC236}">
                <a16:creationId xmlns:a16="http://schemas.microsoft.com/office/drawing/2014/main" id="{8A2E2F02-F5F6-53E8-A570-2B730D546B36}"/>
              </a:ext>
            </a:extLst>
          </p:cNvPr>
          <p:cNvSpPr/>
          <p:nvPr/>
        </p:nvSpPr>
        <p:spPr bwMode="auto">
          <a:xfrm>
            <a:off x="7329707" y="2270083"/>
            <a:ext cx="176980" cy="169606"/>
          </a:xfrm>
          <a:prstGeom prst="roundRect">
            <a:avLst/>
          </a:prstGeom>
          <a:solidFill>
            <a:srgbClr val="9933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17" name="TextBox 16">
            <a:extLst>
              <a:ext uri="{FF2B5EF4-FFF2-40B4-BE49-F238E27FC236}">
                <a16:creationId xmlns:a16="http://schemas.microsoft.com/office/drawing/2014/main" id="{7323A038-4BE3-3533-0CE2-36ED73488138}"/>
              </a:ext>
            </a:extLst>
          </p:cNvPr>
          <p:cNvSpPr txBox="1"/>
          <p:nvPr/>
        </p:nvSpPr>
        <p:spPr>
          <a:xfrm>
            <a:off x="7494187" y="2222621"/>
            <a:ext cx="1649811" cy="415498"/>
          </a:xfrm>
          <a:prstGeom prst="rect">
            <a:avLst/>
          </a:prstGeom>
          <a:noFill/>
        </p:spPr>
        <p:txBody>
          <a:bodyPr wrap="square" rtlCol="0">
            <a:spAutoFit/>
          </a:bodyPr>
          <a:lstStyle/>
          <a:p>
            <a:r>
              <a:rPr lang="en-US" sz="1050" b="1"/>
              <a:t>Portfolio Weight (HS only)</a:t>
            </a:r>
          </a:p>
        </p:txBody>
      </p:sp>
    </p:spTree>
    <p:extLst>
      <p:ext uri="{BB962C8B-B14F-4D97-AF65-F5344CB8AC3E}">
        <p14:creationId xmlns:p14="http://schemas.microsoft.com/office/powerpoint/2010/main" val="3914337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8BBAB-9DEC-27E7-7F59-037D69552507}"/>
              </a:ext>
            </a:extLst>
          </p:cNvPr>
          <p:cNvSpPr>
            <a:spLocks noGrp="1"/>
          </p:cNvSpPr>
          <p:nvPr>
            <p:ph type="title"/>
          </p:nvPr>
        </p:nvSpPr>
        <p:spPr>
          <a:xfrm>
            <a:off x="685800" y="2366416"/>
            <a:ext cx="7772400" cy="1066800"/>
          </a:xfrm>
        </p:spPr>
        <p:txBody>
          <a:bodyPr/>
          <a:lstStyle/>
          <a:p>
            <a:pPr algn="ctr"/>
            <a:r>
              <a:rPr lang="en-US" sz="3400" b="0"/>
              <a:t>MOVING FORWARD – </a:t>
            </a:r>
          </a:p>
        </p:txBody>
      </p:sp>
      <p:sp>
        <p:nvSpPr>
          <p:cNvPr id="4" name="Slide Number Placeholder 3">
            <a:extLst>
              <a:ext uri="{FF2B5EF4-FFF2-40B4-BE49-F238E27FC236}">
                <a16:creationId xmlns:a16="http://schemas.microsoft.com/office/drawing/2014/main" id="{18A1B29C-7A60-396F-25DF-3835D9A2DC48}"/>
              </a:ext>
            </a:extLst>
          </p:cNvPr>
          <p:cNvSpPr>
            <a:spLocks noGrp="1"/>
          </p:cNvSpPr>
          <p:nvPr>
            <p:ph type="sldNum" sz="quarter" idx="10"/>
          </p:nvPr>
        </p:nvSpPr>
        <p:spPr/>
        <p:txBody>
          <a:bodyPr/>
          <a:lstStyle/>
          <a:p>
            <a:pPr>
              <a:defRPr/>
            </a:pPr>
            <a:fld id="{FAB90AF6-C8F3-4810-A3CA-9E413665CE10}" type="slidenum">
              <a:rPr lang="en-US" smtClean="0"/>
              <a:pPr>
                <a:defRPr/>
              </a:pPr>
              <a:t>12</a:t>
            </a:fld>
            <a:endParaRPr lang="en-US" sz="1400"/>
          </a:p>
        </p:txBody>
      </p:sp>
    </p:spTree>
    <p:extLst>
      <p:ext uri="{BB962C8B-B14F-4D97-AF65-F5344CB8AC3E}">
        <p14:creationId xmlns:p14="http://schemas.microsoft.com/office/powerpoint/2010/main" val="1190653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532663"/>
            <a:ext cx="9144000" cy="1295400"/>
          </a:xfrm>
        </p:spPr>
        <p:txBody>
          <a:bodyPr/>
          <a:lstStyle/>
          <a:p>
            <a:pPr algn="ctr"/>
            <a:r>
              <a:rPr lang="en-US" sz="2600"/>
              <a:t>Improving Fair Student Funding (FSF) (1 of 2)</a:t>
            </a:r>
          </a:p>
        </p:txBody>
      </p:sp>
      <p:sp>
        <p:nvSpPr>
          <p:cNvPr id="8" name="Rectangle 3"/>
          <p:cNvSpPr>
            <a:spLocks noGrp="1" noChangeArrowheads="1"/>
          </p:cNvSpPr>
          <p:nvPr>
            <p:ph idx="1"/>
          </p:nvPr>
        </p:nvSpPr>
        <p:spPr>
          <a:xfrm>
            <a:off x="356319" y="854877"/>
            <a:ext cx="8445500" cy="2574123"/>
          </a:xfrm>
        </p:spPr>
        <p:txBody>
          <a:bodyPr/>
          <a:lstStyle/>
          <a:p>
            <a:pPr>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While our funding methodology directs additional resources to schools with many high-need students....</a:t>
            </a:r>
            <a:br>
              <a:rPr lang="en-US" sz="1800">
                <a:solidFill>
                  <a:schemeClr val="accent4">
                    <a:lumMod val="50000"/>
                  </a:schemeClr>
                </a:solidFill>
                <a:latin typeface="Arial"/>
                <a:cs typeface="Arial"/>
              </a:rPr>
            </a:br>
            <a:endParaRPr lang="en-US" sz="1800">
              <a:solidFill>
                <a:schemeClr val="accent4">
                  <a:lumMod val="50000"/>
                </a:schemeClr>
              </a:solidFill>
              <a:latin typeface="Arial"/>
              <a:cs typeface="Arial"/>
            </a:endParaRPr>
          </a:p>
          <a:p>
            <a:pPr lvl="1">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For example, we know that our schools with the highest share of students in poverty have received an average of 26% more per capita funding than our schools with the lowest share of students in poverty.</a:t>
            </a:r>
            <a:br>
              <a:rPr lang="en-US" sz="1800">
                <a:solidFill>
                  <a:schemeClr val="accent4">
                    <a:lumMod val="50000"/>
                  </a:schemeClr>
                </a:solidFill>
                <a:latin typeface="Arial"/>
                <a:cs typeface="Arial"/>
              </a:rPr>
            </a:br>
            <a:endParaRPr lang="en-US" sz="1800">
              <a:solidFill>
                <a:schemeClr val="accent4">
                  <a:lumMod val="50000"/>
                </a:schemeClr>
              </a:solidFill>
              <a:latin typeface="Arial"/>
              <a:cs typeface="Arial"/>
            </a:endParaRPr>
          </a:p>
          <a:p>
            <a:pPr lvl="1">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Similar patterns exist for students in temporary housing (27%), students with disabilities (36%) and English language learners (14%).</a:t>
            </a:r>
          </a:p>
          <a:p>
            <a:pPr>
              <a:spcBef>
                <a:spcPts val="1000"/>
              </a:spcBef>
              <a:buClr>
                <a:srgbClr val="567A34"/>
              </a:buClr>
              <a:buFont typeface="Arial" panose="020B0604020202020204" pitchFamily="34" charset="0"/>
              <a:buChar char="•"/>
            </a:pPr>
            <a:endParaRPr lang="en-US" sz="1800">
              <a:latin typeface="Arial" panose="020B0604020202020204" pitchFamily="34" charset="0"/>
              <a:cs typeface="Arial" panose="020B0604020202020204" pitchFamily="34" charset="0"/>
            </a:endParaRPr>
          </a:p>
        </p:txBody>
      </p:sp>
      <p:sp>
        <p:nvSpPr>
          <p:cNvPr id="10242" name="Slide Number Placeholder 3"/>
          <p:cNvSpPr>
            <a:spLocks noGrp="1"/>
          </p:cNvSpPr>
          <p:nvPr>
            <p:ph type="sldNum" sz="quarter" idx="10"/>
          </p:nvPr>
        </p:nvSpPr>
        <p:spPr>
          <a:noFill/>
        </p:spPr>
        <p:txBody>
          <a:bodyPr/>
          <a:lstStyle/>
          <a:p>
            <a:fld id="{34816121-9B45-4E5A-9F8C-8410BF5552F7}" type="slidenum">
              <a:rPr lang="en-US"/>
              <a:pPr/>
              <a:t>13</a:t>
            </a:fld>
            <a:endParaRPr lang="en-US" sz="1400"/>
          </a:p>
        </p:txBody>
      </p:sp>
    </p:spTree>
    <p:extLst>
      <p:ext uri="{BB962C8B-B14F-4D97-AF65-F5344CB8AC3E}">
        <p14:creationId xmlns:p14="http://schemas.microsoft.com/office/powerpoint/2010/main" val="64118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532663"/>
            <a:ext cx="9144000" cy="1295400"/>
          </a:xfrm>
        </p:spPr>
        <p:txBody>
          <a:bodyPr/>
          <a:lstStyle/>
          <a:p>
            <a:pPr algn="ctr"/>
            <a:r>
              <a:rPr lang="en-US" sz="2600"/>
              <a:t>Improving Fair Student Funding (FSF) (2 of 2)</a:t>
            </a:r>
          </a:p>
        </p:txBody>
      </p:sp>
      <p:sp>
        <p:nvSpPr>
          <p:cNvPr id="8" name="Rectangle 3"/>
          <p:cNvSpPr>
            <a:spLocks noGrp="1" noChangeArrowheads="1"/>
          </p:cNvSpPr>
          <p:nvPr>
            <p:ph idx="1"/>
          </p:nvPr>
        </p:nvSpPr>
        <p:spPr>
          <a:xfrm>
            <a:off x="356319" y="854877"/>
            <a:ext cx="8445500" cy="5471875"/>
          </a:xfrm>
        </p:spPr>
        <p:txBody>
          <a:bodyPr/>
          <a:lstStyle/>
          <a:p>
            <a:pPr>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We believe improvements can be made to FSF.</a:t>
            </a:r>
            <a:br>
              <a:rPr lang="en-US" sz="1800">
                <a:latin typeface="Arial"/>
                <a:cs typeface="Arial"/>
              </a:rPr>
            </a:br>
            <a:endParaRPr lang="en-US" sz="1800">
              <a:solidFill>
                <a:schemeClr val="accent4">
                  <a:lumMod val="50000"/>
                </a:schemeClr>
              </a:solidFill>
              <a:latin typeface="Arial"/>
              <a:cs typeface="Arial"/>
            </a:endParaRPr>
          </a:p>
          <a:p>
            <a:pPr>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As a result, the Chancellor created a working group, which met this summer and fall and issued their final recommendations in early November.</a:t>
            </a:r>
            <a:br>
              <a:rPr lang="en-US" sz="1800">
                <a:latin typeface="Arial"/>
                <a:cs typeface="Arial"/>
              </a:rPr>
            </a:br>
            <a:endParaRPr lang="en-US" sz="1800">
              <a:solidFill>
                <a:schemeClr val="accent4">
                  <a:lumMod val="50000"/>
                </a:schemeClr>
              </a:solidFill>
              <a:latin typeface="Arial"/>
              <a:cs typeface="Arial"/>
            </a:endParaRPr>
          </a:p>
          <a:p>
            <a:pPr>
              <a:spcBef>
                <a:spcPts val="1000"/>
              </a:spcBef>
              <a:buClr>
                <a:schemeClr val="tx1">
                  <a:lumMod val="50000"/>
                </a:schemeClr>
              </a:buClr>
              <a:buFont typeface="Arial" panose="020B0604020202020204" pitchFamily="34" charset="0"/>
              <a:buChar char="•"/>
            </a:pPr>
            <a:r>
              <a:rPr lang="en-US" sz="1800" kern="0">
                <a:solidFill>
                  <a:schemeClr val="accent4">
                    <a:lumMod val="50000"/>
                  </a:schemeClr>
                </a:solidFill>
                <a:ea typeface="+mn-lt"/>
                <a:cs typeface="+mn-lt"/>
              </a:rPr>
              <a:t>The Working Group was tasked with: </a:t>
            </a:r>
            <a:br>
              <a:rPr lang="en-US" sz="1800" kern="0">
                <a:ea typeface="+mn-lt"/>
                <a:cs typeface="+mn-lt"/>
              </a:rPr>
            </a:br>
            <a:endParaRPr lang="en-US" sz="1800" kern="0">
              <a:solidFill>
                <a:schemeClr val="accent4">
                  <a:lumMod val="50000"/>
                </a:schemeClr>
              </a:solidFill>
              <a:ea typeface="+mn-lt"/>
              <a:cs typeface="+mn-lt"/>
            </a:endParaRPr>
          </a:p>
          <a:p>
            <a:pPr lvl="1">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Reviewing and making recommendations relating to the Fair Student Funding formula, including the categories, types of students, grade levels, and weights within the formula, in order to best meet the needs of students citywide, while keeping equity at the core of our work.</a:t>
            </a:r>
            <a:br>
              <a:rPr lang="en-US" sz="1800">
                <a:latin typeface="Arial"/>
                <a:cs typeface="Arial"/>
              </a:rPr>
            </a:br>
            <a:endParaRPr lang="en-US" sz="1800">
              <a:solidFill>
                <a:schemeClr val="accent4">
                  <a:lumMod val="50000"/>
                </a:schemeClr>
              </a:solidFill>
              <a:latin typeface="Arial"/>
              <a:cs typeface="Arial"/>
            </a:endParaRPr>
          </a:p>
          <a:p>
            <a:pPr lvl="1">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The group met biweekly both by video and in-person, and reviewed models created by both DOE and the IBO to look at the impacts of the </a:t>
            </a:r>
            <a:r>
              <a:rPr lang="en-US" sz="1800">
                <a:solidFill>
                  <a:schemeClr val="accent4">
                    <a:lumMod val="50000"/>
                  </a:schemeClr>
                </a:solidFill>
                <a:latin typeface="Arial"/>
                <a:cs typeface="Arial"/>
                <a:hlinkClick r:id="rId3"/>
              </a:rPr>
              <a:t>proposed recommendations</a:t>
            </a:r>
            <a:r>
              <a:rPr lang="en-US" sz="1800">
                <a:solidFill>
                  <a:schemeClr val="accent4">
                    <a:lumMod val="50000"/>
                  </a:schemeClr>
                </a:solidFill>
                <a:latin typeface="Arial"/>
                <a:cs typeface="Arial"/>
              </a:rPr>
              <a:t>.</a:t>
            </a:r>
            <a:br>
              <a:rPr lang="en-US" sz="1800">
                <a:solidFill>
                  <a:schemeClr val="accent4">
                    <a:lumMod val="50000"/>
                  </a:schemeClr>
                </a:solidFill>
                <a:latin typeface="Arial"/>
                <a:cs typeface="Arial"/>
              </a:rPr>
            </a:br>
            <a:endParaRPr lang="en-US" sz="1800">
              <a:solidFill>
                <a:schemeClr val="accent4">
                  <a:lumMod val="50000"/>
                </a:schemeClr>
              </a:solidFill>
              <a:latin typeface="Arial"/>
              <a:cs typeface="Arial"/>
            </a:endParaRPr>
          </a:p>
          <a:p>
            <a:pPr lvl="1">
              <a:spcBef>
                <a:spcPts val="1000"/>
              </a:spcBef>
              <a:buClr>
                <a:schemeClr val="tx1">
                  <a:lumMod val="50000"/>
                </a:schemeClr>
              </a:buClr>
              <a:buFont typeface="Arial" panose="020B0604020202020204" pitchFamily="34" charset="0"/>
              <a:buChar char="•"/>
            </a:pPr>
            <a:r>
              <a:rPr lang="en-US" sz="1800">
                <a:solidFill>
                  <a:schemeClr val="accent4">
                    <a:lumMod val="50000"/>
                  </a:schemeClr>
                </a:solidFill>
                <a:latin typeface="Arial"/>
                <a:cs typeface="Arial"/>
              </a:rPr>
              <a:t>Developing recommendations in time to inform the FY 2024 FSF formula</a:t>
            </a:r>
          </a:p>
        </p:txBody>
      </p:sp>
      <p:sp>
        <p:nvSpPr>
          <p:cNvPr id="10242" name="Slide Number Placeholder 3"/>
          <p:cNvSpPr>
            <a:spLocks noGrp="1"/>
          </p:cNvSpPr>
          <p:nvPr>
            <p:ph type="sldNum" sz="quarter" idx="10"/>
          </p:nvPr>
        </p:nvSpPr>
        <p:spPr>
          <a:noFill/>
        </p:spPr>
        <p:txBody>
          <a:bodyPr/>
          <a:lstStyle/>
          <a:p>
            <a:fld id="{34816121-9B45-4E5A-9F8C-8410BF5552F7}" type="slidenum">
              <a:rPr lang="en-US"/>
              <a:pPr/>
              <a:t>14</a:t>
            </a:fld>
            <a:endParaRPr lang="en-US" sz="1400"/>
          </a:p>
        </p:txBody>
      </p:sp>
    </p:spTree>
    <p:extLst>
      <p:ext uri="{BB962C8B-B14F-4D97-AF65-F5344CB8AC3E}">
        <p14:creationId xmlns:p14="http://schemas.microsoft.com/office/powerpoint/2010/main" val="120160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3FCE3-D286-5302-A476-8ED74AC1C0CD}"/>
              </a:ext>
            </a:extLst>
          </p:cNvPr>
          <p:cNvSpPr>
            <a:spLocks noGrp="1"/>
          </p:cNvSpPr>
          <p:nvPr>
            <p:ph type="title"/>
          </p:nvPr>
        </p:nvSpPr>
        <p:spPr>
          <a:xfrm>
            <a:off x="243841" y="609098"/>
            <a:ext cx="8556030" cy="411741"/>
          </a:xfrm>
        </p:spPr>
        <p:txBody>
          <a:bodyPr/>
          <a:lstStyle/>
          <a:p>
            <a:pPr algn="ctr"/>
            <a:r>
              <a:rPr lang="en-US" sz="2200">
                <a:solidFill>
                  <a:srgbClr val="002060"/>
                </a:solidFill>
                <a:latin typeface="Arial"/>
                <a:ea typeface="ＭＳ Ｐゴシック"/>
                <a:cs typeface="Arial"/>
              </a:rPr>
              <a:t>The Chancellor Has Accepted, and Is Proposing, The Following Recommendations from the Working Group:</a:t>
            </a:r>
          </a:p>
        </p:txBody>
      </p:sp>
      <p:sp>
        <p:nvSpPr>
          <p:cNvPr id="4" name="Slide Number Placeholder 3">
            <a:extLst>
              <a:ext uri="{FF2B5EF4-FFF2-40B4-BE49-F238E27FC236}">
                <a16:creationId xmlns:a16="http://schemas.microsoft.com/office/drawing/2014/main" id="{D3BBD99C-FCC5-ED1F-788C-F5835455466F}"/>
              </a:ext>
            </a:extLst>
          </p:cNvPr>
          <p:cNvSpPr>
            <a:spLocks noGrp="1"/>
          </p:cNvSpPr>
          <p:nvPr>
            <p:ph type="sldNum" sz="quarter" idx="10"/>
          </p:nvPr>
        </p:nvSpPr>
        <p:spPr/>
        <p:txBody>
          <a:bodyPr/>
          <a:lstStyle/>
          <a:p>
            <a:pPr>
              <a:defRPr/>
            </a:pPr>
            <a:fld id="{FAB90AF6-C8F3-4810-A3CA-9E413665CE10}" type="slidenum">
              <a:rPr lang="en-US" smtClean="0"/>
              <a:pPr>
                <a:defRPr/>
              </a:pPr>
              <a:t>15</a:t>
            </a:fld>
            <a:endParaRPr lang="en-US" sz="1400"/>
          </a:p>
        </p:txBody>
      </p:sp>
      <p:sp>
        <p:nvSpPr>
          <p:cNvPr id="8" name="Rectangle 3">
            <a:extLst>
              <a:ext uri="{FF2B5EF4-FFF2-40B4-BE49-F238E27FC236}">
                <a16:creationId xmlns:a16="http://schemas.microsoft.com/office/drawing/2014/main" id="{9B10C939-AE08-1EC5-6964-05099E296F5F}"/>
              </a:ext>
            </a:extLst>
          </p:cNvPr>
          <p:cNvSpPr txBox="1">
            <a:spLocks noChangeArrowheads="1"/>
          </p:cNvSpPr>
          <p:nvPr/>
        </p:nvSpPr>
        <p:spPr bwMode="auto">
          <a:xfrm>
            <a:off x="243840" y="1094173"/>
            <a:ext cx="8787448"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60000"/>
              </a:spcBef>
              <a:spcAft>
                <a:spcPct val="0"/>
              </a:spcAft>
              <a:defRPr sz="2200">
                <a:solidFill>
                  <a:schemeClr val="tx1"/>
                </a:solidFill>
                <a:latin typeface="+mn-lt"/>
                <a:ea typeface="+mn-ea"/>
                <a:cs typeface="+mn-cs"/>
              </a:defRPr>
            </a:lvl1pPr>
            <a:lvl2pPr marL="739775" indent="-282575" algn="l" rtl="0" eaLnBrk="1" fontAlgn="base" hangingPunct="1">
              <a:lnSpc>
                <a:spcPct val="95000"/>
              </a:lnSpc>
              <a:spcBef>
                <a:spcPct val="20000"/>
              </a:spcBef>
              <a:spcAft>
                <a:spcPct val="0"/>
              </a:spcAft>
              <a:buClr>
                <a:schemeClr val="hlink"/>
              </a:buClr>
              <a:buChar char="&gt;"/>
              <a:defRPr sz="2000">
                <a:solidFill>
                  <a:schemeClr val="tx1"/>
                </a:solidFill>
                <a:latin typeface="+mn-lt"/>
                <a:ea typeface="+mn-ea"/>
              </a:defRPr>
            </a:lvl2pPr>
            <a:lvl3pPr marL="1081088" indent="-227013" algn="l" rtl="0" eaLnBrk="1" fontAlgn="base" hangingPunct="1">
              <a:lnSpc>
                <a:spcPct val="95000"/>
              </a:lnSpc>
              <a:spcBef>
                <a:spcPct val="20000"/>
              </a:spcBef>
              <a:spcAft>
                <a:spcPct val="0"/>
              </a:spcAft>
              <a:buClr>
                <a:schemeClr val="accent1"/>
              </a:buClr>
              <a:buFont typeface="Wingdings" pitchFamily="1" charset="2"/>
              <a:buChar char="§"/>
              <a:defRPr sz="2000">
                <a:solidFill>
                  <a:schemeClr val="tx1"/>
                </a:solidFill>
                <a:latin typeface="+mn-lt"/>
                <a:ea typeface="+mn-ea"/>
              </a:defRPr>
            </a:lvl3pPr>
            <a:lvl4pPr marL="1363663" indent="-168275" algn="l" rtl="0" eaLnBrk="1" fontAlgn="base" hangingPunct="1">
              <a:lnSpc>
                <a:spcPct val="95000"/>
              </a:lnSpc>
              <a:spcBef>
                <a:spcPct val="20000"/>
              </a:spcBef>
              <a:spcAft>
                <a:spcPct val="0"/>
              </a:spcAft>
              <a:buClr>
                <a:schemeClr val="accent2"/>
              </a:buClr>
              <a:buFont typeface="Times" pitchFamily="1" charset="0"/>
              <a:buChar char="•"/>
              <a:defRPr>
                <a:solidFill>
                  <a:schemeClr val="tx1"/>
                </a:solidFill>
                <a:latin typeface="+mn-lt"/>
                <a:ea typeface="+mn-ea"/>
              </a:defRPr>
            </a:lvl4pPr>
            <a:lvl5pPr marL="17018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5pPr>
            <a:lvl6pPr marL="21590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6pPr>
            <a:lvl7pPr marL="26162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7pPr>
            <a:lvl8pPr marL="30734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8pPr>
            <a:lvl9pPr marL="35306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9pPr>
          </a:lstStyle>
          <a:p>
            <a:pPr marL="0" indent="0">
              <a:spcBef>
                <a:spcPts val="600"/>
              </a:spcBef>
              <a:buClr>
                <a:schemeClr val="accent6">
                  <a:lumMod val="75000"/>
                </a:schemeClr>
              </a:buClr>
              <a:tabLst>
                <a:tab pos="287338" algn="l"/>
              </a:tabLst>
            </a:pPr>
            <a:r>
              <a:rPr lang="en-US" sz="1800" kern="0" dirty="0">
                <a:solidFill>
                  <a:schemeClr val="accent4">
                    <a:lumMod val="50000"/>
                  </a:schemeClr>
                </a:solidFill>
                <a:latin typeface="Arial"/>
                <a:cs typeface="Arial"/>
              </a:rPr>
              <a:t>New weight to support </a:t>
            </a:r>
            <a:r>
              <a:rPr lang="en-US" sz="1800" b="1" kern="0" dirty="0">
                <a:solidFill>
                  <a:schemeClr val="accent4">
                    <a:lumMod val="50000"/>
                  </a:schemeClr>
                </a:solidFill>
                <a:latin typeface="Arial"/>
                <a:cs typeface="Arial"/>
              </a:rPr>
              <a:t>Students in Temporary Housing (STH)</a:t>
            </a:r>
          </a:p>
          <a:p>
            <a:pPr marL="285750" indent="-285750">
              <a:spcBef>
                <a:spcPts val="600"/>
              </a:spcBef>
              <a:buClr>
                <a:schemeClr val="accent6">
                  <a:lumMod val="75000"/>
                </a:schemeClr>
              </a:buClr>
              <a:buFont typeface="Arial" panose="020B0604020202020204" pitchFamily="34" charset="0"/>
              <a:buChar char="•"/>
              <a:tabLst>
                <a:tab pos="287338" algn="l"/>
              </a:tabLst>
            </a:pPr>
            <a:r>
              <a:rPr lang="en-US" sz="1600" kern="0" dirty="0">
                <a:solidFill>
                  <a:schemeClr val="accent4">
                    <a:lumMod val="50000"/>
                  </a:schemeClr>
                </a:solidFill>
                <a:latin typeface="Arial"/>
                <a:cs typeface="Arial"/>
              </a:rPr>
              <a:t>Why this weight:</a:t>
            </a:r>
            <a:r>
              <a:rPr lang="en-US" sz="1600" b="1" kern="0" dirty="0">
                <a:solidFill>
                  <a:schemeClr val="accent4">
                    <a:lumMod val="50000"/>
                  </a:schemeClr>
                </a:solidFill>
                <a:latin typeface="Arial"/>
                <a:cs typeface="Arial"/>
              </a:rPr>
              <a:t> </a:t>
            </a:r>
            <a:r>
              <a:rPr lang="en-US" sz="1600" kern="0" dirty="0">
                <a:solidFill>
                  <a:schemeClr val="accent4">
                    <a:lumMod val="50000"/>
                  </a:schemeClr>
                </a:solidFill>
                <a:latin typeface="Arial"/>
                <a:cs typeface="Arial"/>
              </a:rPr>
              <a:t>Research shows that the situations faced by students in temporary housing create significant challenges to student success.</a:t>
            </a:r>
            <a:endParaRPr lang="en-US" sz="1600" b="1" kern="0" dirty="0">
              <a:solidFill>
                <a:schemeClr val="accent4">
                  <a:lumMod val="50000"/>
                </a:schemeClr>
              </a:solidFill>
              <a:latin typeface="Arial"/>
              <a:cs typeface="Arial"/>
            </a:endParaRPr>
          </a:p>
          <a:p>
            <a:pPr marL="285750" indent="-285750">
              <a:spcBef>
                <a:spcPts val="600"/>
              </a:spcBef>
              <a:spcAft>
                <a:spcPts val="600"/>
              </a:spcAft>
              <a:buClr>
                <a:schemeClr val="accent6">
                  <a:lumMod val="75000"/>
                </a:schemeClr>
              </a:buClr>
              <a:buFont typeface="Arial" panose="020B0604020202020204" pitchFamily="34" charset="0"/>
              <a:buChar char="•"/>
              <a:tabLst>
                <a:tab pos="287338" algn="l"/>
              </a:tabLst>
            </a:pPr>
            <a:r>
              <a:rPr lang="en-US" sz="1600" kern="0" dirty="0">
                <a:solidFill>
                  <a:schemeClr val="accent4">
                    <a:lumMod val="50000"/>
                  </a:schemeClr>
                </a:solidFill>
                <a:latin typeface="Arial"/>
                <a:cs typeface="Arial"/>
              </a:rPr>
              <a:t>How the weight works: Weight of 0.12 times the FSF per capita for the number of students in temporary housing in the school in the prior year.</a:t>
            </a:r>
          </a:p>
          <a:p>
            <a:pPr marL="0" indent="0">
              <a:spcBef>
                <a:spcPts val="600"/>
              </a:spcBef>
              <a:buClr>
                <a:schemeClr val="accent6">
                  <a:lumMod val="75000"/>
                </a:schemeClr>
              </a:buClr>
              <a:tabLst>
                <a:tab pos="287338" algn="l"/>
              </a:tabLst>
            </a:pPr>
            <a:r>
              <a:rPr lang="en-US" sz="1800" kern="0" dirty="0">
                <a:solidFill>
                  <a:schemeClr val="accent4">
                    <a:lumMod val="50000"/>
                  </a:schemeClr>
                </a:solidFill>
                <a:latin typeface="Arial"/>
                <a:cs typeface="Arial"/>
              </a:rPr>
              <a:t>New weight to support schools with high percentages of student need, </a:t>
            </a:r>
            <a:r>
              <a:rPr lang="en-US" sz="1800" b="1" kern="0" dirty="0">
                <a:solidFill>
                  <a:schemeClr val="accent4">
                    <a:lumMod val="50000"/>
                  </a:schemeClr>
                </a:solidFill>
                <a:latin typeface="Arial"/>
                <a:cs typeface="Arial"/>
              </a:rPr>
              <a:t>concentration weight.</a:t>
            </a:r>
            <a:endParaRPr lang="en-US" sz="1800" kern="0" dirty="0">
              <a:solidFill>
                <a:schemeClr val="accent4">
                  <a:lumMod val="50000"/>
                </a:schemeClr>
              </a:solidFill>
              <a:latin typeface="Arial"/>
              <a:cs typeface="Arial"/>
            </a:endParaRPr>
          </a:p>
          <a:p>
            <a:pPr marL="285750" indent="-285750">
              <a:spcBef>
                <a:spcPts val="600"/>
              </a:spcBef>
              <a:buClr>
                <a:schemeClr val="accent6">
                  <a:lumMod val="75000"/>
                </a:schemeClr>
              </a:buClr>
              <a:buFont typeface="Arial" panose="020B0604020202020204" pitchFamily="34" charset="0"/>
              <a:buChar char="•"/>
              <a:tabLst>
                <a:tab pos="287338" algn="l"/>
              </a:tabLst>
            </a:pPr>
            <a:r>
              <a:rPr lang="en-US" sz="1600" kern="0" dirty="0">
                <a:solidFill>
                  <a:schemeClr val="accent4">
                    <a:lumMod val="50000"/>
                  </a:schemeClr>
                </a:solidFill>
                <a:latin typeface="Arial"/>
                <a:cs typeface="Arial"/>
              </a:rPr>
              <a:t>Why this weight:</a:t>
            </a:r>
            <a:r>
              <a:rPr lang="en-US" sz="1600" b="1" kern="0" dirty="0">
                <a:solidFill>
                  <a:schemeClr val="accent4">
                    <a:lumMod val="50000"/>
                  </a:schemeClr>
                </a:solidFill>
                <a:latin typeface="Arial"/>
                <a:cs typeface="Arial"/>
              </a:rPr>
              <a:t> </a:t>
            </a:r>
            <a:r>
              <a:rPr lang="en-US" sz="1600" kern="0" dirty="0">
                <a:solidFill>
                  <a:schemeClr val="accent4">
                    <a:lumMod val="50000"/>
                  </a:schemeClr>
                </a:solidFill>
                <a:latin typeface="Arial"/>
                <a:cs typeface="Arial"/>
              </a:rPr>
              <a:t>Having high concentrations of needy pupils has a negative impact on student achievement.</a:t>
            </a:r>
            <a:endParaRPr lang="en-US" sz="1600" b="1" kern="0" dirty="0">
              <a:solidFill>
                <a:schemeClr val="accent4">
                  <a:lumMod val="50000"/>
                </a:schemeClr>
              </a:solidFill>
              <a:latin typeface="Arial"/>
              <a:cs typeface="Arial"/>
            </a:endParaRPr>
          </a:p>
          <a:p>
            <a:pPr marL="285750" indent="-285750">
              <a:spcBef>
                <a:spcPts val="600"/>
              </a:spcBef>
              <a:buClr>
                <a:schemeClr val="accent6">
                  <a:lumMod val="75000"/>
                </a:schemeClr>
              </a:buClr>
              <a:buFont typeface="Arial" panose="020B0604020202020204" pitchFamily="34" charset="0"/>
              <a:buChar char="•"/>
              <a:tabLst>
                <a:tab pos="287338" algn="l"/>
              </a:tabLst>
            </a:pPr>
            <a:r>
              <a:rPr lang="en-US" sz="1600" kern="0" dirty="0">
                <a:solidFill>
                  <a:schemeClr val="accent4">
                    <a:lumMod val="50000"/>
                  </a:schemeClr>
                </a:solidFill>
                <a:latin typeface="Arial"/>
                <a:cs typeface="Arial"/>
              </a:rPr>
              <a:t>How the weight works: </a:t>
            </a:r>
          </a:p>
          <a:p>
            <a:pPr marL="285750" indent="-285750">
              <a:spcBef>
                <a:spcPts val="600"/>
              </a:spcBef>
              <a:buClr>
                <a:schemeClr val="accent6">
                  <a:lumMod val="75000"/>
                </a:schemeClr>
              </a:buClr>
              <a:buFont typeface="Arial" panose="020B0604020202020204" pitchFamily="34" charset="0"/>
              <a:buChar char="•"/>
              <a:tabLst>
                <a:tab pos="287338" algn="l"/>
              </a:tabLst>
            </a:pPr>
            <a:r>
              <a:rPr lang="en-US" sz="1400" kern="0" dirty="0">
                <a:solidFill>
                  <a:schemeClr val="accent4">
                    <a:lumMod val="50000"/>
                  </a:schemeClr>
                </a:solidFill>
                <a:latin typeface="Arial"/>
                <a:cs typeface="Arial"/>
              </a:rPr>
              <a:t>Schools are ranked based on their proportion of student needs (e.g., students with disabilities, English Language Learners, students living in poverty, students in temporary housing, and others).</a:t>
            </a:r>
          </a:p>
          <a:p>
            <a:pPr marL="461645" lvl="1" indent="-285750">
              <a:spcBef>
                <a:spcPts val="600"/>
              </a:spcBef>
              <a:buClr>
                <a:schemeClr val="accent6">
                  <a:lumMod val="75000"/>
                </a:schemeClr>
              </a:buClr>
              <a:buFont typeface="Arial" panose="020B0604020202020204" pitchFamily="34" charset="0"/>
              <a:buChar char="•"/>
              <a:tabLst>
                <a:tab pos="287338" algn="l"/>
              </a:tabLst>
            </a:pPr>
            <a:r>
              <a:rPr lang="en-US" sz="1400" kern="0" dirty="0">
                <a:solidFill>
                  <a:schemeClr val="accent4">
                    <a:lumMod val="50000"/>
                  </a:schemeClr>
                </a:solidFill>
                <a:latin typeface="Arial"/>
                <a:cs typeface="Arial"/>
              </a:rPr>
              <a:t>Schools with the highest average student need are divided into 3 categories (tier 1, tier 2, and tier 3).  Schools outside of the highest concentration receive no funding.</a:t>
            </a:r>
          </a:p>
          <a:p>
            <a:pPr marL="461645" lvl="1" indent="-285750">
              <a:spcBef>
                <a:spcPts val="600"/>
              </a:spcBef>
              <a:buClr>
                <a:schemeClr val="accent6">
                  <a:lumMod val="75000"/>
                </a:schemeClr>
              </a:buClr>
              <a:buFont typeface="Arial" panose="020B0604020202020204" pitchFamily="34" charset="0"/>
              <a:buChar char="•"/>
              <a:tabLst>
                <a:tab pos="287338" algn="l"/>
              </a:tabLst>
            </a:pPr>
            <a:r>
              <a:rPr lang="en-US" sz="1400" kern="0" dirty="0">
                <a:solidFill>
                  <a:schemeClr val="accent4">
                    <a:lumMod val="50000"/>
                  </a:schemeClr>
                </a:solidFill>
                <a:latin typeface="Arial"/>
                <a:cs typeface="Arial"/>
              </a:rPr>
              <a:t>Students attending schools in tier 1 receive a weight of 0.04, tier 2 0.08, tier 3 0.12.</a:t>
            </a:r>
          </a:p>
          <a:p>
            <a:pPr marL="461645" lvl="1" indent="-285750">
              <a:spcBef>
                <a:spcPts val="600"/>
              </a:spcBef>
              <a:buClr>
                <a:schemeClr val="accent6">
                  <a:lumMod val="75000"/>
                </a:schemeClr>
              </a:buClr>
              <a:buFont typeface="Arial" panose="020B0604020202020204" pitchFamily="34" charset="0"/>
              <a:buChar char="•"/>
              <a:tabLst>
                <a:tab pos="287338" algn="l"/>
              </a:tabLst>
            </a:pPr>
            <a:r>
              <a:rPr lang="en-US" sz="1400" kern="0" dirty="0">
                <a:solidFill>
                  <a:schemeClr val="accent4">
                    <a:lumMod val="50000"/>
                  </a:schemeClr>
                </a:solidFill>
                <a:latin typeface="Arial"/>
                <a:cs typeface="Arial"/>
              </a:rPr>
              <a:t>Concentrations weight times the school’s average need for the prior year, times the register for the school year.</a:t>
            </a:r>
          </a:p>
          <a:p>
            <a:pPr marL="682625" lvl="1" indent="-285750">
              <a:spcBef>
                <a:spcPts val="600"/>
              </a:spcBef>
              <a:buClr>
                <a:schemeClr val="accent6">
                  <a:lumMod val="75000"/>
                </a:schemeClr>
              </a:buClr>
              <a:buFont typeface="Arial" panose="020B0604020202020204" pitchFamily="34" charset="0"/>
              <a:buChar char="•"/>
              <a:tabLst>
                <a:tab pos="287338" algn="l"/>
              </a:tabLst>
            </a:pPr>
            <a:endParaRPr lang="en-US" sz="1400" kern="0" dirty="0">
              <a:latin typeface="Arial" panose="020B0604020202020204" pitchFamily="34" charset="0"/>
              <a:cs typeface="Arial" panose="020B0604020202020204" pitchFamily="34" charset="0"/>
            </a:endParaRPr>
          </a:p>
          <a:p>
            <a:pPr marL="0" indent="0">
              <a:spcBef>
                <a:spcPts val="600"/>
              </a:spcBef>
              <a:buClr>
                <a:schemeClr val="accent6">
                  <a:lumMod val="75000"/>
                </a:schemeClr>
              </a:buClr>
              <a:tabLst>
                <a:tab pos="287338" algn="l"/>
              </a:tabLst>
            </a:pPr>
            <a:br>
              <a:rPr lang="en-US" sz="1600" b="1" kern="0" dirty="0">
                <a:latin typeface="Arial" panose="020B0604020202020204" pitchFamily="34" charset="0"/>
                <a:cs typeface="Arial" panose="020B0604020202020204" pitchFamily="34" charset="0"/>
              </a:rPr>
            </a:br>
            <a:endParaRPr lang="en-US" sz="16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0127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3FCE3-D286-5302-A476-8ED74AC1C0CD}"/>
              </a:ext>
            </a:extLst>
          </p:cNvPr>
          <p:cNvSpPr>
            <a:spLocks noGrp="1"/>
          </p:cNvSpPr>
          <p:nvPr>
            <p:ph type="title"/>
          </p:nvPr>
        </p:nvSpPr>
        <p:spPr>
          <a:xfrm>
            <a:off x="243841" y="955329"/>
            <a:ext cx="8556030" cy="411741"/>
          </a:xfrm>
        </p:spPr>
        <p:txBody>
          <a:bodyPr/>
          <a:lstStyle/>
          <a:p>
            <a:pPr algn="ctr"/>
            <a:r>
              <a:rPr lang="en-US" sz="2200">
                <a:solidFill>
                  <a:srgbClr val="002060"/>
                </a:solidFill>
                <a:latin typeface="Arial"/>
                <a:ea typeface="ＭＳ Ｐゴシック"/>
                <a:cs typeface="Arial"/>
              </a:rPr>
              <a:t>The Chancellor Has Also Accepted Additional Recommendations from the Working Group Which Do Not Directly Impact Fair Student Funding Weights</a:t>
            </a:r>
          </a:p>
        </p:txBody>
      </p:sp>
      <p:sp>
        <p:nvSpPr>
          <p:cNvPr id="4" name="Slide Number Placeholder 3">
            <a:extLst>
              <a:ext uri="{FF2B5EF4-FFF2-40B4-BE49-F238E27FC236}">
                <a16:creationId xmlns:a16="http://schemas.microsoft.com/office/drawing/2014/main" id="{D3BBD99C-FCC5-ED1F-788C-F5835455466F}"/>
              </a:ext>
            </a:extLst>
          </p:cNvPr>
          <p:cNvSpPr>
            <a:spLocks noGrp="1"/>
          </p:cNvSpPr>
          <p:nvPr>
            <p:ph type="sldNum" sz="quarter" idx="10"/>
          </p:nvPr>
        </p:nvSpPr>
        <p:spPr/>
        <p:txBody>
          <a:bodyPr/>
          <a:lstStyle/>
          <a:p>
            <a:pPr>
              <a:defRPr/>
            </a:pPr>
            <a:fld id="{FAB90AF6-C8F3-4810-A3CA-9E413665CE10}" type="slidenum">
              <a:rPr lang="en-US" smtClean="0"/>
              <a:pPr>
                <a:defRPr/>
              </a:pPr>
              <a:t>16</a:t>
            </a:fld>
            <a:endParaRPr lang="en-US" sz="1400"/>
          </a:p>
        </p:txBody>
      </p:sp>
      <p:sp>
        <p:nvSpPr>
          <p:cNvPr id="5" name="Rectangle 3">
            <a:extLst>
              <a:ext uri="{FF2B5EF4-FFF2-40B4-BE49-F238E27FC236}">
                <a16:creationId xmlns:a16="http://schemas.microsoft.com/office/drawing/2014/main" id="{B2F656DB-192C-4BFB-80F5-3F1947EBD082}"/>
              </a:ext>
            </a:extLst>
          </p:cNvPr>
          <p:cNvSpPr txBox="1">
            <a:spLocks noChangeArrowheads="1"/>
          </p:cNvSpPr>
          <p:nvPr/>
        </p:nvSpPr>
        <p:spPr bwMode="auto">
          <a:xfrm>
            <a:off x="243840" y="1511424"/>
            <a:ext cx="8787448"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60000"/>
              </a:spcBef>
              <a:spcAft>
                <a:spcPct val="0"/>
              </a:spcAft>
              <a:defRPr sz="2200">
                <a:solidFill>
                  <a:schemeClr val="tx1"/>
                </a:solidFill>
                <a:latin typeface="+mn-lt"/>
                <a:ea typeface="+mn-ea"/>
                <a:cs typeface="+mn-cs"/>
              </a:defRPr>
            </a:lvl1pPr>
            <a:lvl2pPr marL="739775" indent="-282575" algn="l" rtl="0" eaLnBrk="1" fontAlgn="base" hangingPunct="1">
              <a:lnSpc>
                <a:spcPct val="95000"/>
              </a:lnSpc>
              <a:spcBef>
                <a:spcPct val="20000"/>
              </a:spcBef>
              <a:spcAft>
                <a:spcPct val="0"/>
              </a:spcAft>
              <a:buClr>
                <a:schemeClr val="hlink"/>
              </a:buClr>
              <a:buChar char="&gt;"/>
              <a:defRPr sz="2000">
                <a:solidFill>
                  <a:schemeClr val="tx1"/>
                </a:solidFill>
                <a:latin typeface="+mn-lt"/>
                <a:ea typeface="+mn-ea"/>
              </a:defRPr>
            </a:lvl2pPr>
            <a:lvl3pPr marL="1081088" indent="-227013" algn="l" rtl="0" eaLnBrk="1" fontAlgn="base" hangingPunct="1">
              <a:lnSpc>
                <a:spcPct val="95000"/>
              </a:lnSpc>
              <a:spcBef>
                <a:spcPct val="20000"/>
              </a:spcBef>
              <a:spcAft>
                <a:spcPct val="0"/>
              </a:spcAft>
              <a:buClr>
                <a:schemeClr val="accent1"/>
              </a:buClr>
              <a:buFont typeface="Wingdings" pitchFamily="1" charset="2"/>
              <a:buChar char="§"/>
              <a:defRPr sz="2000">
                <a:solidFill>
                  <a:schemeClr val="tx1"/>
                </a:solidFill>
                <a:latin typeface="+mn-lt"/>
                <a:ea typeface="+mn-ea"/>
              </a:defRPr>
            </a:lvl3pPr>
            <a:lvl4pPr marL="1363663" indent="-168275" algn="l" rtl="0" eaLnBrk="1" fontAlgn="base" hangingPunct="1">
              <a:lnSpc>
                <a:spcPct val="95000"/>
              </a:lnSpc>
              <a:spcBef>
                <a:spcPct val="20000"/>
              </a:spcBef>
              <a:spcAft>
                <a:spcPct val="0"/>
              </a:spcAft>
              <a:buClr>
                <a:schemeClr val="accent2"/>
              </a:buClr>
              <a:buFont typeface="Times" pitchFamily="1" charset="0"/>
              <a:buChar char="•"/>
              <a:defRPr>
                <a:solidFill>
                  <a:schemeClr val="tx1"/>
                </a:solidFill>
                <a:latin typeface="+mn-lt"/>
                <a:ea typeface="+mn-ea"/>
              </a:defRPr>
            </a:lvl4pPr>
            <a:lvl5pPr marL="17018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5pPr>
            <a:lvl6pPr marL="21590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6pPr>
            <a:lvl7pPr marL="26162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7pPr>
            <a:lvl8pPr marL="30734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8pPr>
            <a:lvl9pPr marL="3530600" indent="-223838"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9pPr>
          </a:lstStyle>
          <a:p>
            <a:pPr marL="0" indent="0">
              <a:spcBef>
                <a:spcPts val="600"/>
              </a:spcBef>
              <a:buClr>
                <a:schemeClr val="accent6">
                  <a:lumMod val="75000"/>
                </a:schemeClr>
              </a:buClr>
              <a:tabLst>
                <a:tab pos="287338" algn="l"/>
              </a:tabLst>
            </a:pPr>
            <a:r>
              <a:rPr lang="en-US" sz="1800" kern="0">
                <a:solidFill>
                  <a:schemeClr val="accent4">
                    <a:lumMod val="50000"/>
                  </a:schemeClr>
                </a:solidFill>
                <a:latin typeface="Arial"/>
                <a:cs typeface="Arial"/>
              </a:rPr>
              <a:t>In response to some other challenges identified by the Working Group, NYC Public Schools will do the following:</a:t>
            </a:r>
            <a:br>
              <a:rPr lang="en-US" sz="1800" kern="0">
                <a:latin typeface="Arial" panose="020B0604020202020204" pitchFamily="34" charset="0"/>
                <a:cs typeface="Arial" panose="020B0604020202020204" pitchFamily="34" charset="0"/>
              </a:rPr>
            </a:br>
            <a:endParaRPr lang="en-US" sz="1800" kern="0">
              <a:solidFill>
                <a:schemeClr val="accent4">
                  <a:lumMod val="50000"/>
                </a:schemeClr>
              </a:solidFill>
              <a:latin typeface="Arial" panose="020B0604020202020204" pitchFamily="34" charset="0"/>
              <a:cs typeface="Arial" panose="020B0604020202020204" pitchFamily="34" charset="0"/>
            </a:endParaRPr>
          </a:p>
          <a:p>
            <a:pPr marL="285750" indent="-285750">
              <a:spcBef>
                <a:spcPts val="600"/>
              </a:spcBef>
              <a:buClr>
                <a:schemeClr val="accent6">
                  <a:lumMod val="75000"/>
                </a:schemeClr>
              </a:buClr>
              <a:buFont typeface="Arial" panose="020B0604020202020204" pitchFamily="34" charset="0"/>
              <a:buChar char="•"/>
              <a:tabLst>
                <a:tab pos="287338" algn="l"/>
              </a:tabLst>
            </a:pPr>
            <a:r>
              <a:rPr lang="en-US" sz="1600" kern="0">
                <a:latin typeface="Arial"/>
                <a:cs typeface="Arial"/>
              </a:rPr>
              <a:t>Enhancing the budget appeals process to ensure it is responsive to schools’ special education staffing needs.</a:t>
            </a:r>
            <a:br>
              <a:rPr lang="en-US" sz="1600" kern="0">
                <a:latin typeface="Arial" panose="020B0604020202020204" pitchFamily="34" charset="0"/>
                <a:cs typeface="Arial" panose="020B0604020202020204" pitchFamily="34" charset="0"/>
              </a:rPr>
            </a:br>
            <a:endParaRPr lang="en-US" sz="1600" kern="0">
              <a:latin typeface="Arial" panose="020B0604020202020204" pitchFamily="34" charset="0"/>
              <a:cs typeface="Arial" panose="020B0604020202020204" pitchFamily="34" charset="0"/>
            </a:endParaRPr>
          </a:p>
          <a:p>
            <a:pPr marL="285750" indent="-285750">
              <a:spcBef>
                <a:spcPts val="600"/>
              </a:spcBef>
              <a:buClr>
                <a:schemeClr val="accent6">
                  <a:lumMod val="75000"/>
                </a:schemeClr>
              </a:buClr>
              <a:buFont typeface="Arial" panose="020B0604020202020204" pitchFamily="34" charset="0"/>
              <a:buChar char="•"/>
              <a:tabLst>
                <a:tab pos="287338" algn="l"/>
              </a:tabLst>
            </a:pPr>
            <a:r>
              <a:rPr lang="en-US" sz="1600" kern="0">
                <a:latin typeface="Arial"/>
                <a:cs typeface="Arial"/>
              </a:rPr>
              <a:t>Strive to improve budget transparency around both the FSF formula and NYC Public Schools’ budget as a whole.</a:t>
            </a:r>
            <a:br>
              <a:rPr lang="en-US" sz="1600" kern="0">
                <a:latin typeface="Arial" panose="020B0604020202020204" pitchFamily="34" charset="0"/>
                <a:cs typeface="Arial" panose="020B0604020202020204" pitchFamily="34" charset="0"/>
              </a:rPr>
            </a:br>
            <a:endParaRPr lang="en-US" sz="1600" kern="0">
              <a:latin typeface="Arial" panose="020B0604020202020204" pitchFamily="34" charset="0"/>
              <a:cs typeface="Arial" panose="020B0604020202020204" pitchFamily="34" charset="0"/>
            </a:endParaRPr>
          </a:p>
          <a:p>
            <a:pPr marL="285750" indent="-285750">
              <a:spcBef>
                <a:spcPts val="600"/>
              </a:spcBef>
              <a:buClr>
                <a:schemeClr val="accent6">
                  <a:lumMod val="75000"/>
                </a:schemeClr>
              </a:buClr>
              <a:buFont typeface="Arial" panose="020B0604020202020204" pitchFamily="34" charset="0"/>
              <a:buChar char="•"/>
              <a:tabLst>
                <a:tab pos="287338" algn="l"/>
              </a:tabLst>
            </a:pPr>
            <a:endParaRPr lang="en-US" sz="1600" kern="0">
              <a:latin typeface="Arial" panose="020B0604020202020204" pitchFamily="34" charset="0"/>
              <a:cs typeface="Arial" panose="020B0604020202020204" pitchFamily="34" charset="0"/>
            </a:endParaRPr>
          </a:p>
          <a:p>
            <a:pPr marL="0" indent="0">
              <a:spcBef>
                <a:spcPts val="600"/>
              </a:spcBef>
              <a:buClr>
                <a:schemeClr val="accent6">
                  <a:lumMod val="75000"/>
                </a:schemeClr>
              </a:buClr>
              <a:tabLst>
                <a:tab pos="287338" algn="l"/>
              </a:tabLst>
            </a:pPr>
            <a:br>
              <a:rPr lang="en-US" sz="1600" b="1" kern="0">
                <a:latin typeface="Arial" panose="020B0604020202020204" pitchFamily="34" charset="0"/>
                <a:cs typeface="Arial" panose="020B0604020202020204" pitchFamily="34" charset="0"/>
              </a:rPr>
            </a:br>
            <a:endParaRPr lang="en-US" sz="1600" ker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0011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89950AE7-EA1A-4179-8165-D8B7010F9275}"/>
              </a:ext>
            </a:extLst>
          </p:cNvPr>
          <p:cNvGraphicFramePr>
            <a:graphicFrameLocks noGrp="1"/>
          </p:cNvGraphicFramePr>
          <p:nvPr>
            <p:extLst>
              <p:ext uri="{D42A27DB-BD31-4B8C-83A1-F6EECF244321}">
                <p14:modId xmlns:p14="http://schemas.microsoft.com/office/powerpoint/2010/main" val="2172532661"/>
              </p:ext>
            </p:extLst>
          </p:nvPr>
        </p:nvGraphicFramePr>
        <p:xfrm>
          <a:off x="2614846" y="838200"/>
          <a:ext cx="3924300" cy="762000"/>
        </p:xfrm>
        <a:graphic>
          <a:graphicData uri="http://schemas.openxmlformats.org/drawingml/2006/table">
            <a:tbl>
              <a:tblPr firstRow="1"/>
              <a:tblGrid>
                <a:gridCol w="3314700">
                  <a:extLst>
                    <a:ext uri="{9D8B030D-6E8A-4147-A177-3AD203B41FA5}">
                      <a16:colId xmlns:a16="http://schemas.microsoft.com/office/drawing/2014/main" val="2813732384"/>
                    </a:ext>
                  </a:extLst>
                </a:gridCol>
                <a:gridCol w="609600">
                  <a:extLst>
                    <a:ext uri="{9D8B030D-6E8A-4147-A177-3AD203B41FA5}">
                      <a16:colId xmlns:a16="http://schemas.microsoft.com/office/drawing/2014/main" val="3656757677"/>
                    </a:ext>
                  </a:extLst>
                </a:gridCol>
              </a:tblGrid>
              <a:tr h="190500">
                <a:tc>
                  <a:txBody>
                    <a:bodyPr/>
                    <a:lstStyle/>
                    <a:p>
                      <a:pPr algn="l" rtl="0" fontAlgn="ctr"/>
                      <a:r>
                        <a:rPr lang="en-US" sz="1100" b="1" i="0" u="none" strike="noStrike">
                          <a:solidFill>
                            <a:srgbClr val="000000"/>
                          </a:solidFill>
                          <a:effectLst/>
                          <a:latin typeface="Arial" panose="020B0604020202020204" pitchFamily="34" charset="0"/>
                        </a:rPr>
                        <a:t>Grade Base Weight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 Weight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0683851"/>
                  </a:ext>
                </a:extLst>
              </a:tr>
              <a:tr h="190500">
                <a:tc>
                  <a:txBody>
                    <a:bodyPr/>
                    <a:lstStyle/>
                    <a:p>
                      <a:pPr algn="l" rtl="0" fontAlgn="b"/>
                      <a:r>
                        <a:rPr lang="en-US" sz="1100" b="0" i="0" u="none" strike="noStrike">
                          <a:solidFill>
                            <a:srgbClr val="000000"/>
                          </a:solidFill>
                          <a:effectLst/>
                          <a:latin typeface="Arial" panose="020B0604020202020204" pitchFamily="34" charset="0"/>
                        </a:rPr>
                        <a:t>Grades K-5</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1.00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191964409"/>
                  </a:ext>
                </a:extLst>
              </a:tr>
              <a:tr h="190500">
                <a:tc>
                  <a:txBody>
                    <a:bodyPr/>
                    <a:lstStyle/>
                    <a:p>
                      <a:pPr algn="l" rtl="0" fontAlgn="b"/>
                      <a:r>
                        <a:rPr lang="en-US" sz="1100" b="0" i="0" u="none" strike="noStrike">
                          <a:solidFill>
                            <a:srgbClr val="000000"/>
                          </a:solidFill>
                          <a:effectLst/>
                          <a:latin typeface="Arial" panose="020B0604020202020204" pitchFamily="34" charset="0"/>
                        </a:rPr>
                        <a:t>Grades 6-8</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1.08</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033124054"/>
                  </a:ext>
                </a:extLst>
              </a:tr>
              <a:tr h="190500">
                <a:tc>
                  <a:txBody>
                    <a:bodyPr/>
                    <a:lstStyle/>
                    <a:p>
                      <a:pPr algn="l" rtl="0" fontAlgn="b"/>
                      <a:r>
                        <a:rPr lang="en-US" sz="1100" b="0" i="0" u="none" strike="noStrike">
                          <a:solidFill>
                            <a:srgbClr val="000000"/>
                          </a:solidFill>
                          <a:effectLst/>
                          <a:latin typeface="Arial" panose="020B0604020202020204" pitchFamily="34" charset="0"/>
                        </a:rPr>
                        <a:t>Grades 9-12</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1.03</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968144199"/>
                  </a:ext>
                </a:extLst>
              </a:tr>
            </a:tbl>
          </a:graphicData>
        </a:graphic>
      </p:graphicFrame>
      <p:graphicFrame>
        <p:nvGraphicFramePr>
          <p:cNvPr id="8" name="Table 7">
            <a:extLst>
              <a:ext uri="{FF2B5EF4-FFF2-40B4-BE49-F238E27FC236}">
                <a16:creationId xmlns:a16="http://schemas.microsoft.com/office/drawing/2014/main" id="{735AE002-CCB1-401F-8B06-5050AC70B722}"/>
              </a:ext>
            </a:extLst>
          </p:cNvPr>
          <p:cNvGraphicFramePr>
            <a:graphicFrameLocks noGrp="1"/>
          </p:cNvGraphicFramePr>
          <p:nvPr>
            <p:extLst>
              <p:ext uri="{D42A27DB-BD31-4B8C-83A1-F6EECF244321}">
                <p14:modId xmlns:p14="http://schemas.microsoft.com/office/powerpoint/2010/main" val="620788030"/>
              </p:ext>
            </p:extLst>
          </p:nvPr>
        </p:nvGraphicFramePr>
        <p:xfrm>
          <a:off x="514166" y="1884680"/>
          <a:ext cx="3924300" cy="1849120"/>
        </p:xfrm>
        <a:graphic>
          <a:graphicData uri="http://schemas.openxmlformats.org/drawingml/2006/table">
            <a:tbl>
              <a:tblPr firstRow="1"/>
              <a:tblGrid>
                <a:gridCol w="3314700">
                  <a:extLst>
                    <a:ext uri="{9D8B030D-6E8A-4147-A177-3AD203B41FA5}">
                      <a16:colId xmlns:a16="http://schemas.microsoft.com/office/drawing/2014/main" val="1041573230"/>
                    </a:ext>
                  </a:extLst>
                </a:gridCol>
                <a:gridCol w="609600">
                  <a:extLst>
                    <a:ext uri="{9D8B030D-6E8A-4147-A177-3AD203B41FA5}">
                      <a16:colId xmlns:a16="http://schemas.microsoft.com/office/drawing/2014/main" val="2454036740"/>
                    </a:ext>
                  </a:extLst>
                </a:gridCol>
              </a:tblGrid>
              <a:tr h="165100">
                <a:tc>
                  <a:txBody>
                    <a:bodyPr/>
                    <a:lstStyle/>
                    <a:p>
                      <a:pPr algn="l" rtl="0" fontAlgn="ctr"/>
                      <a:r>
                        <a:rPr lang="en-US" sz="1100" b="1" i="0" u="none" strike="noStrike">
                          <a:solidFill>
                            <a:srgbClr val="000000"/>
                          </a:solidFill>
                          <a:effectLst/>
                          <a:latin typeface="Arial" panose="020B0604020202020204" pitchFamily="34" charset="0"/>
                        </a:rPr>
                        <a:t>Academic Intervention*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Weight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9037521"/>
                  </a:ext>
                </a:extLst>
              </a:tr>
              <a:tr h="190500">
                <a:tc>
                  <a:txBody>
                    <a:bodyPr/>
                    <a:lstStyle/>
                    <a:p>
                      <a:pPr algn="l" rtl="0" fontAlgn="ctr"/>
                      <a:r>
                        <a:rPr lang="en-US" sz="1100" b="0" i="0" u="none" strike="noStrike">
                          <a:solidFill>
                            <a:srgbClr val="000000"/>
                          </a:solidFill>
                          <a:effectLst/>
                          <a:latin typeface="Arial" panose="020B0604020202020204" pitchFamily="34" charset="0"/>
                        </a:rPr>
                        <a:t>Poverty K-12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914047240"/>
                  </a:ext>
                </a:extLst>
              </a:tr>
              <a:tr h="190500">
                <a:tc>
                  <a:txBody>
                    <a:bodyPr/>
                    <a:lstStyle/>
                    <a:p>
                      <a:pPr algn="l" rtl="0" fontAlgn="ctr"/>
                      <a:r>
                        <a:rPr lang="en-US" sz="1100" b="0" i="0" u="none" strike="noStrike">
                          <a:solidFill>
                            <a:srgbClr val="000000"/>
                          </a:solidFill>
                          <a:effectLst/>
                          <a:latin typeface="Arial" panose="020B0604020202020204" pitchFamily="34" charset="0"/>
                        </a:rPr>
                        <a:t>Below Standards 4-5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855208170"/>
                  </a:ext>
                </a:extLst>
              </a:tr>
              <a:tr h="190500">
                <a:tc>
                  <a:txBody>
                    <a:bodyPr/>
                    <a:lstStyle/>
                    <a:p>
                      <a:pPr algn="l" rtl="0" fontAlgn="ctr"/>
                      <a:r>
                        <a:rPr lang="en-US" sz="1100" b="0" i="0" u="none" strike="noStrike">
                          <a:solidFill>
                            <a:srgbClr val="000000"/>
                          </a:solidFill>
                          <a:effectLst/>
                          <a:latin typeface="Arial" panose="020B0604020202020204" pitchFamily="34" charset="0"/>
                        </a:rPr>
                        <a:t>Below Standards 6-8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0.35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125932976"/>
                  </a:ext>
                </a:extLst>
              </a:tr>
              <a:tr h="190500">
                <a:tc>
                  <a:txBody>
                    <a:bodyPr/>
                    <a:lstStyle/>
                    <a:p>
                      <a:pPr algn="l" rtl="0" fontAlgn="ctr"/>
                      <a:r>
                        <a:rPr lang="en-US" sz="1100" b="0" i="0" u="none" strike="noStrike">
                          <a:solidFill>
                            <a:srgbClr val="000000"/>
                          </a:solidFill>
                          <a:effectLst/>
                          <a:latin typeface="Arial" panose="020B0604020202020204" pitchFamily="34" charset="0"/>
                        </a:rPr>
                        <a:t>Below Standards 9-12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84447875"/>
                  </a:ext>
                </a:extLst>
              </a:tr>
              <a:tr h="190500">
                <a:tc>
                  <a:txBody>
                    <a:bodyPr/>
                    <a:lstStyle/>
                    <a:p>
                      <a:pPr algn="l" rtl="0" fontAlgn="ctr"/>
                      <a:r>
                        <a:rPr lang="en-US" sz="1100" b="0" i="0" u="none" strike="noStrike">
                          <a:solidFill>
                            <a:srgbClr val="000000"/>
                          </a:solidFill>
                          <a:effectLst/>
                          <a:latin typeface="Arial" panose="020B0604020202020204" pitchFamily="34" charset="0"/>
                        </a:rPr>
                        <a:t>Well Below Standards 4-5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15186435"/>
                  </a:ext>
                </a:extLst>
              </a:tr>
              <a:tr h="190500">
                <a:tc>
                  <a:txBody>
                    <a:bodyPr/>
                    <a:lstStyle/>
                    <a:p>
                      <a:pPr algn="l" rtl="0" fontAlgn="ctr"/>
                      <a:r>
                        <a:rPr lang="en-US" sz="1100" b="0" i="0" u="none" strike="noStrike">
                          <a:solidFill>
                            <a:srgbClr val="000000"/>
                          </a:solidFill>
                          <a:effectLst/>
                          <a:latin typeface="Arial" panose="020B0604020202020204" pitchFamily="34" charset="0"/>
                        </a:rPr>
                        <a:t>Well Below Standards 6-8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90684313"/>
                  </a:ext>
                </a:extLst>
              </a:tr>
              <a:tr h="190500">
                <a:tc>
                  <a:txBody>
                    <a:bodyPr/>
                    <a:lstStyle/>
                    <a:p>
                      <a:pPr algn="l" rtl="0" fontAlgn="ctr"/>
                      <a:r>
                        <a:rPr lang="en-US" sz="1100" b="0" i="0" u="none" strike="noStrike">
                          <a:solidFill>
                            <a:srgbClr val="000000"/>
                          </a:solidFill>
                          <a:effectLst/>
                          <a:latin typeface="Arial" panose="020B0604020202020204" pitchFamily="34" charset="0"/>
                        </a:rPr>
                        <a:t>Well Below Standards 9-12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584773803"/>
                  </a:ext>
                </a:extLst>
              </a:tr>
              <a:tr h="336550">
                <a:tc>
                  <a:txBody>
                    <a:bodyPr/>
                    <a:lstStyle/>
                    <a:p>
                      <a:pPr algn="l" rtl="0" fontAlgn="ctr"/>
                      <a:r>
                        <a:rPr lang="en-US" sz="1100" b="0" i="0" u="none" strike="noStrike">
                          <a:solidFill>
                            <a:srgbClr val="000000"/>
                          </a:solidFill>
                          <a:effectLst/>
                          <a:latin typeface="Arial" panose="020B0604020202020204" pitchFamily="34" charset="0"/>
                        </a:rPr>
                        <a:t>Heavy Graduation Challenge (OAUC) 2</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Over-the-Counter (OTC) 9-12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48942570"/>
                  </a:ext>
                </a:extLst>
              </a:tr>
            </a:tbl>
          </a:graphicData>
        </a:graphic>
      </p:graphicFrame>
      <p:graphicFrame>
        <p:nvGraphicFramePr>
          <p:cNvPr id="10" name="Table 9">
            <a:extLst>
              <a:ext uri="{FF2B5EF4-FFF2-40B4-BE49-F238E27FC236}">
                <a16:creationId xmlns:a16="http://schemas.microsoft.com/office/drawing/2014/main" id="{37A0DA48-7DE2-4EDF-9CC0-9D8E3FD70399}"/>
              </a:ext>
            </a:extLst>
          </p:cNvPr>
          <p:cNvGraphicFramePr>
            <a:graphicFrameLocks noGrp="1"/>
          </p:cNvGraphicFramePr>
          <p:nvPr>
            <p:extLst>
              <p:ext uri="{D42A27DB-BD31-4B8C-83A1-F6EECF244321}">
                <p14:modId xmlns:p14="http://schemas.microsoft.com/office/powerpoint/2010/main" val="4017295628"/>
              </p:ext>
            </p:extLst>
          </p:nvPr>
        </p:nvGraphicFramePr>
        <p:xfrm>
          <a:off x="4705166" y="4654572"/>
          <a:ext cx="3924300" cy="1507490"/>
        </p:xfrm>
        <a:graphic>
          <a:graphicData uri="http://schemas.openxmlformats.org/drawingml/2006/table">
            <a:tbl>
              <a:tblPr firstRow="1"/>
              <a:tblGrid>
                <a:gridCol w="3283598">
                  <a:extLst>
                    <a:ext uri="{9D8B030D-6E8A-4147-A177-3AD203B41FA5}">
                      <a16:colId xmlns:a16="http://schemas.microsoft.com/office/drawing/2014/main" val="2008585888"/>
                    </a:ext>
                  </a:extLst>
                </a:gridCol>
                <a:gridCol w="640702">
                  <a:extLst>
                    <a:ext uri="{9D8B030D-6E8A-4147-A177-3AD203B41FA5}">
                      <a16:colId xmlns:a16="http://schemas.microsoft.com/office/drawing/2014/main" val="1865635611"/>
                    </a:ext>
                  </a:extLst>
                </a:gridCol>
              </a:tblGrid>
              <a:tr h="165100">
                <a:tc>
                  <a:txBody>
                    <a:bodyPr/>
                    <a:lstStyle/>
                    <a:p>
                      <a:pPr algn="l" rtl="0" fontAlgn="b"/>
                      <a:r>
                        <a:rPr lang="en-US" sz="1100" b="1" i="0" u="none" strike="noStrike">
                          <a:solidFill>
                            <a:srgbClr val="000000"/>
                          </a:solidFill>
                          <a:effectLst/>
                          <a:latin typeface="Arial" panose="020B0604020202020204" pitchFamily="34" charset="0"/>
                        </a:rPr>
                        <a:t>Special Education</a:t>
                      </a:r>
                      <a:r>
                        <a:rPr lang="en-US" sz="1100" b="0" i="0" u="none" strike="noStrike" baseline="30000">
                          <a:solidFill>
                            <a:srgbClr val="000000"/>
                          </a:solidFill>
                          <a:effectLst/>
                          <a:latin typeface="Arial" panose="020B0604020202020204" pitchFamily="34" charset="0"/>
                        </a:rPr>
                        <a:t>1</a:t>
                      </a:r>
                      <a:endParaRPr lang="en-US" sz="1100" b="1" i="0" u="none" strike="noStrike">
                        <a:solidFill>
                          <a:srgbClr val="000000"/>
                        </a:solidFill>
                        <a:effectLst/>
                        <a:latin typeface="Arial" panose="020B0604020202020204" pitchFamily="34" charset="0"/>
                      </a:endParaRP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100" b="1" i="0" u="none" strike="noStrike">
                          <a:solidFill>
                            <a:srgbClr val="000000"/>
                          </a:solidFill>
                          <a:effectLst/>
                          <a:latin typeface="Arial" panose="020B0604020202020204" pitchFamily="34" charset="0"/>
                        </a:rPr>
                        <a:t>Weight</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6844018"/>
                  </a:ext>
                </a:extLst>
              </a:tr>
              <a:tr h="190500">
                <a:tc>
                  <a:txBody>
                    <a:bodyPr/>
                    <a:lstStyle/>
                    <a:p>
                      <a:pPr algn="l" rtl="0" fontAlgn="b"/>
                      <a:r>
                        <a:rPr lang="en-US" sz="1100" b="0" i="0" u="none" strike="noStrike">
                          <a:solidFill>
                            <a:srgbClr val="000000"/>
                          </a:solidFill>
                          <a:effectLst/>
                          <a:latin typeface="Arial" panose="020B0604020202020204" pitchFamily="34" charset="0"/>
                        </a:rPr>
                        <a:t>Low Intensity &lt;=20%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0.56</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125464445"/>
                  </a:ext>
                </a:extLst>
              </a:tr>
              <a:tr h="190500">
                <a:tc>
                  <a:txBody>
                    <a:bodyPr/>
                    <a:lstStyle/>
                    <a:p>
                      <a:pPr algn="l" rtl="0" fontAlgn="b"/>
                      <a:r>
                        <a:rPr lang="en-US" sz="1100" b="0" i="0" u="none" strike="noStrike">
                          <a:solidFill>
                            <a:srgbClr val="000000"/>
                          </a:solidFill>
                          <a:effectLst/>
                          <a:latin typeface="Arial" panose="020B0604020202020204" pitchFamily="34" charset="0"/>
                        </a:rPr>
                        <a:t>Moderate Intensity 21% to 59%</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1.25</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62925768"/>
                  </a:ext>
                </a:extLst>
              </a:tr>
              <a:tr h="190500">
                <a:tc>
                  <a:txBody>
                    <a:bodyPr/>
                    <a:lstStyle/>
                    <a:p>
                      <a:pPr algn="l" rtl="0" fontAlgn="b"/>
                      <a:r>
                        <a:rPr lang="en-US" sz="1100" b="0" i="0" u="none" strike="noStrike">
                          <a:solidFill>
                            <a:srgbClr val="000000"/>
                          </a:solidFill>
                          <a:effectLst/>
                          <a:latin typeface="Arial" panose="020B0604020202020204" pitchFamily="34" charset="0"/>
                        </a:rPr>
                        <a:t>Less Inclusive &gt;=60% K-8 </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1.18</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157034854"/>
                  </a:ext>
                </a:extLst>
              </a:tr>
              <a:tr h="190500">
                <a:tc>
                  <a:txBody>
                    <a:bodyPr/>
                    <a:lstStyle/>
                    <a:p>
                      <a:pPr algn="l" rtl="0" fontAlgn="b"/>
                      <a:r>
                        <a:rPr lang="en-US" sz="1100" b="0" i="0" u="none" strike="noStrike">
                          <a:solidFill>
                            <a:srgbClr val="000000"/>
                          </a:solidFill>
                          <a:effectLst/>
                          <a:latin typeface="Arial" panose="020B0604020202020204" pitchFamily="34" charset="0"/>
                        </a:rPr>
                        <a:t>Less Inclusive &gt;=60% 9-12</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0.58</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626233473"/>
                  </a:ext>
                </a:extLst>
              </a:tr>
              <a:tr h="190500">
                <a:tc>
                  <a:txBody>
                    <a:bodyPr/>
                    <a:lstStyle/>
                    <a:p>
                      <a:pPr algn="l" rtl="0" fontAlgn="b"/>
                      <a:r>
                        <a:rPr lang="en-US" sz="1100" b="0" i="0" u="none" strike="noStrike">
                          <a:solidFill>
                            <a:srgbClr val="000000"/>
                          </a:solidFill>
                          <a:effectLst/>
                          <a:latin typeface="Arial" panose="020B0604020202020204" pitchFamily="34" charset="0"/>
                        </a:rPr>
                        <a:t>More Inclusive &gt;=60% K</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2.09</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327223476"/>
                  </a:ext>
                </a:extLst>
              </a:tr>
              <a:tr h="190500">
                <a:tc>
                  <a:txBody>
                    <a:bodyPr/>
                    <a:lstStyle/>
                    <a:p>
                      <a:pPr algn="l" rtl="0" fontAlgn="b"/>
                      <a:r>
                        <a:rPr lang="en-US" sz="1100" b="0" i="0" u="none" strike="noStrike">
                          <a:solidFill>
                            <a:srgbClr val="000000"/>
                          </a:solidFill>
                          <a:effectLst/>
                          <a:latin typeface="Arial" panose="020B0604020202020204" pitchFamily="34" charset="0"/>
                        </a:rPr>
                        <a:t>More Inclusive &gt;=60% 1-12</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1.74</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384104267"/>
                  </a:ext>
                </a:extLst>
              </a:tr>
              <a:tr h="190500">
                <a:tc>
                  <a:txBody>
                    <a:bodyPr/>
                    <a:lstStyle/>
                    <a:p>
                      <a:pPr algn="l" rtl="0" fontAlgn="b"/>
                      <a:r>
                        <a:rPr lang="en-US" sz="1100" b="0" i="0" u="none" strike="noStrike">
                          <a:solidFill>
                            <a:srgbClr val="000000"/>
                          </a:solidFill>
                          <a:effectLst/>
                          <a:latin typeface="Arial" panose="020B0604020202020204" pitchFamily="34" charset="0"/>
                        </a:rPr>
                        <a:t>Post IEP Transitional Support</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b"/>
                      <a:r>
                        <a:rPr lang="en-US" sz="1100" b="0" i="0" u="none" strike="noStrike">
                          <a:solidFill>
                            <a:srgbClr val="000000"/>
                          </a:solidFill>
                          <a:effectLst/>
                          <a:latin typeface="Arial" panose="020B0604020202020204" pitchFamily="34" charset="0"/>
                        </a:rPr>
                        <a:t>0.12</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787724108"/>
                  </a:ext>
                </a:extLst>
              </a:tr>
            </a:tbl>
          </a:graphicData>
        </a:graphic>
      </p:graphicFrame>
      <p:graphicFrame>
        <p:nvGraphicFramePr>
          <p:cNvPr id="11" name="Table 10">
            <a:extLst>
              <a:ext uri="{FF2B5EF4-FFF2-40B4-BE49-F238E27FC236}">
                <a16:creationId xmlns:a16="http://schemas.microsoft.com/office/drawing/2014/main" id="{E9BCEC21-E826-4390-AED5-C9F12B6AD046}"/>
              </a:ext>
            </a:extLst>
          </p:cNvPr>
          <p:cNvGraphicFramePr>
            <a:graphicFrameLocks noGrp="1"/>
          </p:cNvGraphicFramePr>
          <p:nvPr>
            <p:extLst>
              <p:ext uri="{D42A27DB-BD31-4B8C-83A1-F6EECF244321}">
                <p14:modId xmlns:p14="http://schemas.microsoft.com/office/powerpoint/2010/main" val="3930627837"/>
              </p:ext>
            </p:extLst>
          </p:nvPr>
        </p:nvGraphicFramePr>
        <p:xfrm>
          <a:off x="4722920" y="2980763"/>
          <a:ext cx="3906545" cy="1524000"/>
        </p:xfrm>
        <a:graphic>
          <a:graphicData uri="http://schemas.openxmlformats.org/drawingml/2006/table">
            <a:tbl>
              <a:tblPr firstRow="1"/>
              <a:tblGrid>
                <a:gridCol w="3299703">
                  <a:extLst>
                    <a:ext uri="{9D8B030D-6E8A-4147-A177-3AD203B41FA5}">
                      <a16:colId xmlns:a16="http://schemas.microsoft.com/office/drawing/2014/main" val="1540867122"/>
                    </a:ext>
                  </a:extLst>
                </a:gridCol>
                <a:gridCol w="606842">
                  <a:extLst>
                    <a:ext uri="{9D8B030D-6E8A-4147-A177-3AD203B41FA5}">
                      <a16:colId xmlns:a16="http://schemas.microsoft.com/office/drawing/2014/main" val="3137936197"/>
                    </a:ext>
                  </a:extLst>
                </a:gridCol>
              </a:tblGrid>
              <a:tr h="190500">
                <a:tc>
                  <a:txBody>
                    <a:bodyPr/>
                    <a:lstStyle/>
                    <a:p>
                      <a:pPr algn="l" rtl="0" fontAlgn="ctr"/>
                      <a:r>
                        <a:rPr lang="en-US" sz="1100" b="1" i="0" u="none" strike="noStrike">
                          <a:solidFill>
                            <a:srgbClr val="000000"/>
                          </a:solidFill>
                          <a:effectLst/>
                          <a:latin typeface="Arial" panose="020B0604020202020204" pitchFamily="34" charset="0"/>
                        </a:rPr>
                        <a:t>English Language Learners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Weight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828830"/>
                  </a:ext>
                </a:extLst>
              </a:tr>
              <a:tr h="190500">
                <a:tc>
                  <a:txBody>
                    <a:bodyPr/>
                    <a:lstStyle/>
                    <a:p>
                      <a:pPr algn="l" rtl="0" fontAlgn="ctr"/>
                      <a:r>
                        <a:rPr lang="en-US" sz="1100" b="0" i="0" u="none" strike="noStrike">
                          <a:solidFill>
                            <a:srgbClr val="000000"/>
                          </a:solidFill>
                          <a:effectLst/>
                          <a:latin typeface="Arial" panose="020B0604020202020204" pitchFamily="34" charset="0"/>
                        </a:rPr>
                        <a:t>Standalone English as a New Language (ENL) K-5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221955898"/>
                  </a:ext>
                </a:extLst>
              </a:tr>
              <a:tr h="190500">
                <a:tc>
                  <a:txBody>
                    <a:bodyPr/>
                    <a:lstStyle/>
                    <a:p>
                      <a:pPr algn="l" rtl="0" fontAlgn="ctr"/>
                      <a:r>
                        <a:rPr lang="en-US" sz="1100" b="0" i="0" u="none" strike="noStrike">
                          <a:solidFill>
                            <a:srgbClr val="000000"/>
                          </a:solidFill>
                          <a:effectLst/>
                          <a:latin typeface="Arial" panose="020B0604020202020204" pitchFamily="34" charset="0"/>
                        </a:rPr>
                        <a:t>Standalone English as a New Language (ENL) 6-12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9914847"/>
                  </a:ext>
                </a:extLst>
              </a:tr>
              <a:tr h="190500">
                <a:tc>
                  <a:txBody>
                    <a:bodyPr/>
                    <a:lstStyle/>
                    <a:p>
                      <a:pPr algn="l" rtl="0" fontAlgn="ctr"/>
                      <a:r>
                        <a:rPr lang="en-US" sz="1100" b="0" i="0" u="none" strike="noStrike">
                          <a:solidFill>
                            <a:srgbClr val="000000"/>
                          </a:solidFill>
                          <a:effectLst/>
                          <a:latin typeface="Arial" panose="020B0604020202020204" pitchFamily="34" charset="0"/>
                        </a:rPr>
                        <a:t>Bilingual K-5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072508089"/>
                  </a:ext>
                </a:extLst>
              </a:tr>
              <a:tr h="190500">
                <a:tc>
                  <a:txBody>
                    <a:bodyPr/>
                    <a:lstStyle/>
                    <a:p>
                      <a:pPr algn="l" rtl="0" fontAlgn="ctr"/>
                      <a:r>
                        <a:rPr lang="en-US" sz="1100" b="0" i="0" u="none" strike="noStrike">
                          <a:solidFill>
                            <a:srgbClr val="000000"/>
                          </a:solidFill>
                          <a:effectLst/>
                          <a:latin typeface="Arial" panose="020B0604020202020204" pitchFamily="34" charset="0"/>
                        </a:rPr>
                        <a:t>Bilingual 6-12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0.55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72293724"/>
                  </a:ext>
                </a:extLst>
              </a:tr>
              <a:tr h="190500">
                <a:tc>
                  <a:txBody>
                    <a:bodyPr/>
                    <a:lstStyle/>
                    <a:p>
                      <a:pPr algn="l" rtl="0" fontAlgn="ctr"/>
                      <a:r>
                        <a:rPr lang="en-US" sz="1100" b="0" i="0" u="none" strike="noStrike">
                          <a:solidFill>
                            <a:srgbClr val="000000"/>
                          </a:solidFill>
                          <a:effectLst/>
                          <a:latin typeface="Arial" panose="020B0604020202020204" pitchFamily="34" charset="0"/>
                        </a:rPr>
                        <a:t>Commanding K-5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0.13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813527851"/>
                  </a:ext>
                </a:extLst>
              </a:tr>
              <a:tr h="190500">
                <a:tc>
                  <a:txBody>
                    <a:bodyPr/>
                    <a:lstStyle/>
                    <a:p>
                      <a:pPr algn="l" rtl="0" fontAlgn="ctr"/>
                      <a:r>
                        <a:rPr lang="en-US" sz="1100" b="0" i="0" u="none" strike="noStrike">
                          <a:solidFill>
                            <a:srgbClr val="000000"/>
                          </a:solidFill>
                          <a:effectLst/>
                          <a:latin typeface="Arial" panose="020B0604020202020204" pitchFamily="34" charset="0"/>
                        </a:rPr>
                        <a:t>Commanding 6-12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08723641"/>
                  </a:ext>
                </a:extLst>
              </a:tr>
              <a:tr h="190500">
                <a:tc>
                  <a:txBody>
                    <a:bodyPr/>
                    <a:lstStyle/>
                    <a:p>
                      <a:pPr algn="l" rtl="0" fontAlgn="ctr"/>
                      <a:r>
                        <a:rPr lang="en-US" sz="1100" b="0" i="0" u="none" strike="noStrike">
                          <a:solidFill>
                            <a:srgbClr val="000000"/>
                          </a:solidFill>
                          <a:effectLst/>
                          <a:latin typeface="Arial" panose="020B0604020202020204" pitchFamily="34" charset="0"/>
                        </a:rPr>
                        <a:t>Students with Interrupted Formal Education (SIFE)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77924616"/>
                  </a:ext>
                </a:extLst>
              </a:tr>
            </a:tbl>
          </a:graphicData>
        </a:graphic>
      </p:graphicFrame>
      <p:graphicFrame>
        <p:nvGraphicFramePr>
          <p:cNvPr id="12" name="Table 11">
            <a:extLst>
              <a:ext uri="{FF2B5EF4-FFF2-40B4-BE49-F238E27FC236}">
                <a16:creationId xmlns:a16="http://schemas.microsoft.com/office/drawing/2014/main" id="{2E1A988F-C041-45C6-A366-B75A1B7B845C}"/>
              </a:ext>
            </a:extLst>
          </p:cNvPr>
          <p:cNvGraphicFramePr>
            <a:graphicFrameLocks noGrp="1"/>
          </p:cNvGraphicFramePr>
          <p:nvPr>
            <p:extLst>
              <p:ext uri="{D42A27DB-BD31-4B8C-83A1-F6EECF244321}">
                <p14:modId xmlns:p14="http://schemas.microsoft.com/office/powerpoint/2010/main" val="1074975006"/>
              </p:ext>
            </p:extLst>
          </p:nvPr>
        </p:nvGraphicFramePr>
        <p:xfrm>
          <a:off x="514166" y="4018280"/>
          <a:ext cx="3924300" cy="1692909"/>
        </p:xfrm>
        <a:graphic>
          <a:graphicData uri="http://schemas.openxmlformats.org/drawingml/2006/table">
            <a:tbl>
              <a:tblPr firstRow="1"/>
              <a:tblGrid>
                <a:gridCol w="3283598">
                  <a:extLst>
                    <a:ext uri="{9D8B030D-6E8A-4147-A177-3AD203B41FA5}">
                      <a16:colId xmlns:a16="http://schemas.microsoft.com/office/drawing/2014/main" val="2843486521"/>
                    </a:ext>
                  </a:extLst>
                </a:gridCol>
                <a:gridCol w="640702">
                  <a:extLst>
                    <a:ext uri="{9D8B030D-6E8A-4147-A177-3AD203B41FA5}">
                      <a16:colId xmlns:a16="http://schemas.microsoft.com/office/drawing/2014/main" val="1534246193"/>
                    </a:ext>
                  </a:extLst>
                </a:gridCol>
              </a:tblGrid>
              <a:tr h="188101">
                <a:tc>
                  <a:txBody>
                    <a:bodyPr/>
                    <a:lstStyle/>
                    <a:p>
                      <a:pPr algn="l" rtl="0" fontAlgn="ctr"/>
                      <a:r>
                        <a:rPr lang="en-US" sz="1100" b="1" i="0" u="none" strike="noStrike">
                          <a:solidFill>
                            <a:srgbClr val="000000"/>
                          </a:solidFill>
                          <a:effectLst/>
                          <a:latin typeface="Arial" panose="020B0604020202020204" pitchFamily="34" charset="0"/>
                        </a:rPr>
                        <a:t>Portfolio High Schools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a:solidFill>
                            <a:srgbClr val="000000"/>
                          </a:solidFill>
                          <a:effectLst/>
                          <a:latin typeface="Arial" panose="020B0604020202020204" pitchFamily="34" charset="0"/>
                        </a:rPr>
                        <a:t>Weight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167570"/>
                  </a:ext>
                </a:extLst>
              </a:tr>
              <a:tr h="188101">
                <a:tc>
                  <a:txBody>
                    <a:bodyPr/>
                    <a:lstStyle/>
                    <a:p>
                      <a:pPr algn="l" rtl="0" fontAlgn="ctr"/>
                      <a:r>
                        <a:rPr lang="en-US" sz="1100" b="0" i="0" u="none" strike="noStrike">
                          <a:solidFill>
                            <a:srgbClr val="000000"/>
                          </a:solidFill>
                          <a:effectLst/>
                          <a:latin typeface="Arial" panose="020B0604020202020204" pitchFamily="34" charset="0"/>
                        </a:rPr>
                        <a:t>Career and Technical Education (CTE) Tier 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883309520"/>
                  </a:ext>
                </a:extLst>
              </a:tr>
              <a:tr h="188101">
                <a:tc>
                  <a:txBody>
                    <a:bodyPr/>
                    <a:lstStyle/>
                    <a:p>
                      <a:pPr algn="l" rtl="0" fontAlgn="ctr"/>
                      <a:r>
                        <a:rPr lang="en-US" sz="1100" b="0" i="0" u="none" strike="noStrike">
                          <a:solidFill>
                            <a:srgbClr val="000000"/>
                          </a:solidFill>
                          <a:effectLst/>
                          <a:latin typeface="Arial" panose="020B0604020202020204" pitchFamily="34" charset="0"/>
                        </a:rPr>
                        <a:t>Career and Technical Education (CTE) Tier 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934240819"/>
                  </a:ext>
                </a:extLst>
              </a:tr>
              <a:tr h="188101">
                <a:tc>
                  <a:txBody>
                    <a:bodyPr/>
                    <a:lstStyle/>
                    <a:p>
                      <a:pPr algn="l" rtl="0" fontAlgn="ctr"/>
                      <a:r>
                        <a:rPr lang="en-US" sz="1100" b="0" i="0" u="none" strike="noStrike">
                          <a:solidFill>
                            <a:srgbClr val="000000"/>
                          </a:solidFill>
                          <a:effectLst/>
                          <a:latin typeface="Arial" panose="020B0604020202020204" pitchFamily="34" charset="0"/>
                        </a:rPr>
                        <a:t>Career and Technical Education (CTE) Tier 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672298795"/>
                  </a:ext>
                </a:extLst>
              </a:tr>
              <a:tr h="188101">
                <a:tc>
                  <a:txBody>
                    <a:bodyPr/>
                    <a:lstStyle/>
                    <a:p>
                      <a:pPr algn="l" rtl="0" fontAlgn="ctr"/>
                      <a:r>
                        <a:rPr lang="en-US" sz="1100" b="0" i="0" u="none" strike="noStrike">
                          <a:solidFill>
                            <a:srgbClr val="000000"/>
                          </a:solidFill>
                          <a:effectLst/>
                          <a:latin typeface="Arial" panose="020B0604020202020204" pitchFamily="34" charset="0"/>
                        </a:rPr>
                        <a:t>Career and Technical Education (CTE) Tier 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0.05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663925124"/>
                  </a:ext>
                </a:extLst>
              </a:tr>
              <a:tr h="188101">
                <a:tc>
                  <a:txBody>
                    <a:bodyPr/>
                    <a:lstStyle/>
                    <a:p>
                      <a:pPr algn="l" rtl="0" fontAlgn="ctr"/>
                      <a:r>
                        <a:rPr lang="en-US" sz="1100" b="0" i="0" u="none" strike="noStrike">
                          <a:solidFill>
                            <a:srgbClr val="000000"/>
                          </a:solidFill>
                          <a:effectLst/>
                          <a:latin typeface="Arial" panose="020B0604020202020204" pitchFamily="34" charset="0"/>
                        </a:rPr>
                        <a:t>Specialized Academic</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422330932"/>
                  </a:ext>
                </a:extLst>
              </a:tr>
              <a:tr h="188101">
                <a:tc>
                  <a:txBody>
                    <a:bodyPr/>
                    <a:lstStyle/>
                    <a:p>
                      <a:pPr algn="l" rtl="0" fontAlgn="ctr"/>
                      <a:r>
                        <a:rPr lang="en-US" sz="1100" b="0" i="0" u="none" strike="noStrike">
                          <a:solidFill>
                            <a:srgbClr val="000000"/>
                          </a:solidFill>
                          <a:effectLst/>
                          <a:latin typeface="Arial" panose="020B0604020202020204" pitchFamily="34" charset="0"/>
                        </a:rPr>
                        <a:t>Specialized Audition</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0.35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123958179"/>
                  </a:ext>
                </a:extLst>
              </a:tr>
              <a:tr h="188101">
                <a:tc>
                  <a:txBody>
                    <a:bodyPr/>
                    <a:lstStyle/>
                    <a:p>
                      <a:pPr algn="l" rtl="0" fontAlgn="ctr"/>
                      <a:r>
                        <a:rPr lang="en-US" sz="1100" b="0" i="0" u="none" strike="noStrike">
                          <a:solidFill>
                            <a:srgbClr val="000000"/>
                          </a:solidFill>
                          <a:effectLst/>
                          <a:latin typeface="Arial" panose="020B0604020202020204" pitchFamily="34" charset="0"/>
                        </a:rPr>
                        <a:t>Transfer Heavy Challenge (OAUC)</a:t>
                      </a:r>
                      <a:r>
                        <a:rPr lang="en-US" sz="1100" b="0" i="0" u="none" strike="noStrike" baseline="30000">
                          <a:solidFill>
                            <a:srgbClr val="000000"/>
                          </a:solidFill>
                          <a:effectLst/>
                          <a:latin typeface="Arial" panose="020B0604020202020204" pitchFamily="34" charset="0"/>
                        </a:rPr>
                        <a:t>1</a:t>
                      </a:r>
                      <a:endParaRPr lang="en-US" sz="1100" b="0" i="0" u="none" strike="noStrike">
                        <a:solidFill>
                          <a:srgbClr val="000000"/>
                        </a:solidFill>
                        <a:effectLst/>
                        <a:latin typeface="Arial" panose="020B0604020202020204" pitchFamily="34" charset="0"/>
                      </a:endParaRP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737819684"/>
                  </a:ext>
                </a:extLst>
              </a:tr>
              <a:tr h="188101">
                <a:tc>
                  <a:txBody>
                    <a:bodyPr/>
                    <a:lstStyle/>
                    <a:p>
                      <a:pPr algn="l" rtl="0" fontAlgn="ctr"/>
                      <a:r>
                        <a:rPr lang="en-US" sz="1100" b="0" i="0" u="none" strike="noStrike">
                          <a:solidFill>
                            <a:srgbClr val="000000"/>
                          </a:solidFill>
                          <a:effectLst/>
                          <a:latin typeface="Arial" panose="020B0604020202020204" pitchFamily="34" charset="0"/>
                        </a:rPr>
                        <a:t>Transfer Non-Heavy Challenge</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rtl="0" fontAlgn="ctr"/>
                      <a:r>
                        <a:rPr lang="en-US" sz="1100" b="0" i="0" u="none" strike="noStrike">
                          <a:solidFill>
                            <a:srgbClr val="000000"/>
                          </a:solidFill>
                          <a:effectLst/>
                          <a:latin typeface="Arial" panose="020B0604020202020204" pitchFamily="34" charset="0"/>
                        </a:rPr>
                        <a:t>0.21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701177435"/>
                  </a:ext>
                </a:extLst>
              </a:tr>
            </a:tbl>
          </a:graphicData>
        </a:graphic>
      </p:graphicFrame>
      <p:sp>
        <p:nvSpPr>
          <p:cNvPr id="2" name="TextBox 1"/>
          <p:cNvSpPr txBox="1"/>
          <p:nvPr/>
        </p:nvSpPr>
        <p:spPr>
          <a:xfrm>
            <a:off x="2749550" y="6336655"/>
            <a:ext cx="6013450"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30000" noProof="0">
                <a:ln>
                  <a:noFill/>
                </a:ln>
                <a:solidFill>
                  <a:srgbClr val="FFFFFF"/>
                </a:solidFill>
                <a:effectLst/>
                <a:uLnTx/>
                <a:uFillTx/>
                <a:latin typeface="Arial" charset="0"/>
                <a:ea typeface="ＭＳ Ｐゴシック" pitchFamily="1" charset="-128"/>
                <a:cs typeface="+mn-cs"/>
              </a:rPr>
              <a:t>1 </a:t>
            </a:r>
            <a:r>
              <a:rPr kumimoji="0" lang="en-US" sz="800" b="0" i="0" u="none" strike="noStrike" kern="1200" cap="none" spc="0" normalizeH="0" baseline="0" noProof="0">
                <a:ln>
                  <a:noFill/>
                </a:ln>
                <a:solidFill>
                  <a:srgbClr val="FFFFFF"/>
                </a:solidFill>
                <a:effectLst/>
                <a:uLnTx/>
                <a:uFillTx/>
                <a:latin typeface="Arial" charset="0"/>
                <a:ea typeface="ＭＳ Ｐゴシック" pitchFamily="1" charset="-128"/>
                <a:cs typeface="+mn-cs"/>
              </a:rPr>
              <a:t>Over-Aged and Under-Credited.</a:t>
            </a:r>
          </a:p>
        </p:txBody>
      </p:sp>
      <p:sp>
        <p:nvSpPr>
          <p:cNvPr id="10242" name="Slide Number Placeholder 3"/>
          <p:cNvSpPr>
            <a:spLocks noGrp="1"/>
          </p:cNvSpPr>
          <p:nvPr>
            <p:ph type="sldNum" sz="quarter" idx="10"/>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4816121-9B45-4E5A-9F8C-8410BF5552F7}" type="slidenum">
              <a:rPr kumimoji="0" lang="en-US" sz="1200" b="1" i="0" u="none" strike="noStrike" kern="1200" cap="none" spc="0" normalizeH="0" baseline="0" noProof="0">
                <a:ln>
                  <a:noFill/>
                </a:ln>
                <a:solidFill>
                  <a:srgbClr val="FFFFFF"/>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400" b="1" i="0" u="none" strike="noStrike" kern="1200" cap="none" spc="0" normalizeH="0" baseline="0" noProof="0">
              <a:ln>
                <a:noFill/>
              </a:ln>
              <a:solidFill>
                <a:srgbClr val="FFFFFF"/>
              </a:solidFill>
              <a:effectLst/>
              <a:uLnTx/>
              <a:uFillTx/>
              <a:latin typeface="Arial" charset="0"/>
              <a:ea typeface="ＭＳ Ｐゴシック" pitchFamily="1" charset="-128"/>
              <a:cs typeface="+mn-cs"/>
            </a:endParaRPr>
          </a:p>
        </p:txBody>
      </p:sp>
      <p:sp>
        <p:nvSpPr>
          <p:cNvPr id="6" name="Rectangle 2">
            <a:extLst>
              <a:ext uri="{FF2B5EF4-FFF2-40B4-BE49-F238E27FC236}">
                <a16:creationId xmlns:a16="http://schemas.microsoft.com/office/drawing/2014/main" id="{C1F10FFF-9E7F-A9CF-6071-F0551BC46F95}"/>
              </a:ext>
            </a:extLst>
          </p:cNvPr>
          <p:cNvSpPr>
            <a:spLocks noGrp="1" noChangeArrowheads="1"/>
          </p:cNvSpPr>
          <p:nvPr>
            <p:ph type="title"/>
          </p:nvPr>
        </p:nvSpPr>
        <p:spPr>
          <a:xfrm>
            <a:off x="98323" y="212733"/>
            <a:ext cx="8849032" cy="495777"/>
          </a:xfrm>
        </p:spPr>
        <p:txBody>
          <a:bodyPr/>
          <a:lstStyle/>
          <a:p>
            <a:pPr algn="ctr" eaLnBrk="1" hangingPunct="1"/>
            <a:r>
              <a:rPr lang="en-US" sz="2600"/>
              <a:t>SY 2023-2024 Proposed Fair Student Funding Weights</a:t>
            </a:r>
          </a:p>
        </p:txBody>
      </p:sp>
      <p:graphicFrame>
        <p:nvGraphicFramePr>
          <p:cNvPr id="7" name="Table 6">
            <a:extLst>
              <a:ext uri="{FF2B5EF4-FFF2-40B4-BE49-F238E27FC236}">
                <a16:creationId xmlns:a16="http://schemas.microsoft.com/office/drawing/2014/main" id="{EA6B7617-80AD-29BA-CC37-614F60911BB0}"/>
              </a:ext>
            </a:extLst>
          </p:cNvPr>
          <p:cNvGraphicFramePr>
            <a:graphicFrameLocks noGrp="1"/>
          </p:cNvGraphicFramePr>
          <p:nvPr>
            <p:extLst>
              <p:ext uri="{D42A27DB-BD31-4B8C-83A1-F6EECF244321}">
                <p14:modId xmlns:p14="http://schemas.microsoft.com/office/powerpoint/2010/main" val="3720601214"/>
              </p:ext>
            </p:extLst>
          </p:nvPr>
        </p:nvGraphicFramePr>
        <p:xfrm>
          <a:off x="4722920" y="1884680"/>
          <a:ext cx="3906546" cy="952500"/>
        </p:xfrm>
        <a:graphic>
          <a:graphicData uri="http://schemas.openxmlformats.org/drawingml/2006/table">
            <a:tbl>
              <a:tblPr firstRow="1"/>
              <a:tblGrid>
                <a:gridCol w="3299704">
                  <a:extLst>
                    <a:ext uri="{9D8B030D-6E8A-4147-A177-3AD203B41FA5}">
                      <a16:colId xmlns:a16="http://schemas.microsoft.com/office/drawing/2014/main" val="1540867122"/>
                    </a:ext>
                  </a:extLst>
                </a:gridCol>
                <a:gridCol w="606842">
                  <a:extLst>
                    <a:ext uri="{9D8B030D-6E8A-4147-A177-3AD203B41FA5}">
                      <a16:colId xmlns:a16="http://schemas.microsoft.com/office/drawing/2014/main" val="3137936197"/>
                    </a:ext>
                  </a:extLst>
                </a:gridCol>
              </a:tblGrid>
              <a:tr h="190500">
                <a:tc>
                  <a:txBody>
                    <a:bodyPr/>
                    <a:lstStyle/>
                    <a:p>
                      <a:pPr algn="l" rtl="0" fontAlgn="ctr"/>
                      <a:r>
                        <a:rPr lang="en-US" sz="1100" b="1" i="0" u="none" strike="noStrike">
                          <a:solidFill>
                            <a:sysClr val="windowText" lastClr="000000"/>
                          </a:solidFill>
                          <a:effectLst/>
                          <a:latin typeface="Arial"/>
                        </a:rPr>
                        <a:t>New Weights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r>
                        <a:rPr lang="en-US" sz="1100" b="1" i="0" u="none" strike="noStrike">
                          <a:solidFill>
                            <a:sysClr val="windowText" lastClr="000000"/>
                          </a:solidFill>
                          <a:effectLst/>
                          <a:latin typeface="Arial"/>
                        </a:rPr>
                        <a:t>Weight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52828830"/>
                  </a:ext>
                </a:extLst>
              </a:tr>
              <a:tr h="190500">
                <a:tc>
                  <a:txBody>
                    <a:bodyPr/>
                    <a:lstStyle/>
                    <a:p>
                      <a:pPr algn="l" rtl="0" fontAlgn="ctr"/>
                      <a:r>
                        <a:rPr lang="en-US" sz="1100" b="0" i="0" u="none" strike="noStrike">
                          <a:solidFill>
                            <a:sysClr val="windowText" lastClr="000000"/>
                          </a:solidFill>
                          <a:effectLst/>
                          <a:latin typeface="Arial"/>
                        </a:rPr>
                        <a:t>Students in Temporary Housing</a:t>
                      </a:r>
                      <a:endParaRPr lang="en-US" sz="1100" b="0" i="0" u="none" strike="noStrike">
                        <a:solidFill>
                          <a:sysClr val="windowText" lastClr="000000"/>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lvl="0" algn="ctr">
                        <a:buNone/>
                      </a:pPr>
                      <a:r>
                        <a:rPr lang="en-US" sz="1100" b="0" i="0" u="none" strike="noStrike">
                          <a:solidFill>
                            <a:sysClr val="windowText" lastClr="000000"/>
                          </a:solidFill>
                          <a:effectLst/>
                          <a:latin typeface="Arial"/>
                        </a:rPr>
                        <a:t>0.12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21955898"/>
                  </a:ext>
                </a:extLst>
              </a:tr>
              <a:tr h="190500">
                <a:tc>
                  <a:txBody>
                    <a:bodyPr/>
                    <a:lstStyle/>
                    <a:p>
                      <a:pPr algn="l" rtl="0" fontAlgn="ctr"/>
                      <a:r>
                        <a:rPr lang="en-US" sz="1100" b="0" i="0" u="none" strike="noStrike">
                          <a:solidFill>
                            <a:sysClr val="windowText" lastClr="000000"/>
                          </a:solidFill>
                          <a:effectLst/>
                          <a:latin typeface="Arial"/>
                        </a:rPr>
                        <a:t>Concentration Need Tier 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r>
                        <a:rPr lang="en-US" sz="1100" b="0" i="0" u="none" strike="noStrike">
                          <a:solidFill>
                            <a:sysClr val="windowText" lastClr="000000"/>
                          </a:solidFill>
                          <a:effectLst/>
                          <a:latin typeface="Arial"/>
                        </a:rPr>
                        <a:t>0.12</a:t>
                      </a:r>
                      <a:endParaRPr lang="en-US" sz="1100" b="0" i="0" u="none" strike="noStrike">
                        <a:solidFill>
                          <a:sysClr val="windowText" lastClr="000000"/>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629036"/>
                  </a:ext>
                </a:extLst>
              </a:tr>
              <a:tr h="190500">
                <a:tc>
                  <a:txBody>
                    <a:bodyPr/>
                    <a:lstStyle/>
                    <a:p>
                      <a:pPr algn="l" rtl="0" fontAlgn="ctr"/>
                      <a:r>
                        <a:rPr lang="en-US" sz="1100" b="0" i="0" u="none" strike="noStrike">
                          <a:solidFill>
                            <a:sysClr val="windowText" lastClr="000000"/>
                          </a:solidFill>
                          <a:effectLst/>
                          <a:latin typeface="Arial"/>
                        </a:rPr>
                        <a:t>Concentration Need Tier 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lvl="0" algn="ctr">
                        <a:buNone/>
                      </a:pPr>
                      <a:r>
                        <a:rPr lang="en-US" sz="1100" b="0" i="0" u="none" strike="noStrike">
                          <a:solidFill>
                            <a:sysClr val="windowText" lastClr="000000"/>
                          </a:solidFill>
                          <a:effectLst/>
                          <a:latin typeface="Arial"/>
                        </a:rPr>
                        <a:t>0.08</a:t>
                      </a:r>
                      <a:endParaRPr lang="en-US" sz="1100" b="0" i="0" u="none" strike="noStrike">
                        <a:solidFill>
                          <a:sysClr val="windowText" lastClr="000000"/>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44741450"/>
                  </a:ext>
                </a:extLst>
              </a:tr>
              <a:tr h="190500">
                <a:tc>
                  <a:txBody>
                    <a:bodyPr/>
                    <a:lstStyle/>
                    <a:p>
                      <a:pPr algn="l" rtl="0" fontAlgn="ctr"/>
                      <a:r>
                        <a:rPr lang="en-US" sz="1100" b="0" i="0" u="none" strike="noStrike">
                          <a:solidFill>
                            <a:sysClr val="windowText" lastClr="000000"/>
                          </a:solidFill>
                          <a:effectLst/>
                          <a:latin typeface="Arial"/>
                        </a:rPr>
                        <a:t>Concentration Need Tier 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r>
                        <a:rPr lang="en-US" sz="1100" b="0" i="0" u="none" strike="noStrike">
                          <a:solidFill>
                            <a:sysClr val="windowText" lastClr="000000"/>
                          </a:solidFill>
                          <a:effectLst/>
                          <a:latin typeface="Arial"/>
                        </a:rPr>
                        <a:t>0.04</a:t>
                      </a:r>
                      <a:endParaRPr lang="en-US" sz="1100" b="0" i="0" u="none" strike="noStrike">
                        <a:solidFill>
                          <a:sysClr val="windowText" lastClr="000000"/>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90238043"/>
                  </a:ext>
                </a:extLst>
              </a:tr>
            </a:tbl>
          </a:graphicData>
        </a:graphic>
      </p:graphicFrame>
    </p:spTree>
    <p:extLst>
      <p:ext uri="{BB962C8B-B14F-4D97-AF65-F5344CB8AC3E}">
        <p14:creationId xmlns:p14="http://schemas.microsoft.com/office/powerpoint/2010/main" val="3784974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387350" y="255639"/>
            <a:ext cx="8369300" cy="462116"/>
          </a:xfrm>
        </p:spPr>
        <p:txBody>
          <a:bodyPr/>
          <a:lstStyle/>
          <a:p>
            <a:pPr algn="ctr" eaLnBrk="1" hangingPunct="1"/>
            <a:r>
              <a:rPr lang="en-US" sz="2600"/>
              <a:t>School Budgeting Timeline</a:t>
            </a:r>
          </a:p>
        </p:txBody>
      </p:sp>
      <p:sp>
        <p:nvSpPr>
          <p:cNvPr id="6" name="Rectangle 3"/>
          <p:cNvSpPr>
            <a:spLocks noGrp="1" noChangeArrowheads="1"/>
          </p:cNvSpPr>
          <p:nvPr>
            <p:ph idx="1"/>
          </p:nvPr>
        </p:nvSpPr>
        <p:spPr>
          <a:xfrm>
            <a:off x="349250" y="717754"/>
            <a:ext cx="8445500" cy="5515897"/>
          </a:xfrm>
        </p:spPr>
        <p:txBody>
          <a:bodyPr/>
          <a:lstStyle/>
          <a:p>
            <a:pPr>
              <a:spcBef>
                <a:spcPts val="0"/>
              </a:spcBef>
              <a:buClr>
                <a:schemeClr val="accent6">
                  <a:lumMod val="75000"/>
                </a:schemeClr>
              </a:buClr>
              <a:buFont typeface="Arial" panose="020B0604020202020204" pitchFamily="34" charset="0"/>
              <a:buChar char="•"/>
            </a:pPr>
            <a:r>
              <a:rPr lang="en-US" sz="1600" b="1" dirty="0">
                <a:solidFill>
                  <a:schemeClr val="accent4">
                    <a:lumMod val="50000"/>
                  </a:schemeClr>
                </a:solidFill>
                <a:latin typeface="Arial" panose="020B0604020202020204" pitchFamily="34" charset="0"/>
                <a:cs typeface="Arial" panose="020B0604020202020204" pitchFamily="34" charset="0"/>
              </a:rPr>
              <a:t>February &amp; March:</a:t>
            </a:r>
            <a:r>
              <a:rPr lang="en-US" sz="1600" dirty="0">
                <a:solidFill>
                  <a:schemeClr val="accent4">
                    <a:lumMod val="50000"/>
                  </a:schemeClr>
                </a:solidFill>
                <a:latin typeface="Arial" panose="020B0604020202020204" pitchFamily="34" charset="0"/>
                <a:cs typeface="Arial" panose="020B0604020202020204" pitchFamily="34" charset="0"/>
              </a:rPr>
              <a:t> Based on initial budget estimates of City and State revenue, the DOE presents the CECs with the proposed Fair Student Funding weights for the coming school year. The presentation tonight serves to advise CECs and school district communities of the formula and if there are any proposed changes.  This presentation is also posted on the DOE’s website at </a:t>
            </a:r>
            <a:r>
              <a:rPr lang="en-US" sz="1600" dirty="0">
                <a:solidFill>
                  <a:schemeClr val="tx2">
                    <a:lumMod val="60000"/>
                    <a:lumOff val="40000"/>
                  </a:schemeClr>
                </a:solidFill>
                <a:latin typeface="Arial" panose="020B0604020202020204" pitchFamily="34" charset="0"/>
                <a:cs typeface="Arial" panose="020B0604020202020204" pitchFamily="34" charset="0"/>
              </a:rPr>
              <a:t>https://infohub.nyced.org/reports/financial/financial-data-and-reports</a:t>
            </a:r>
            <a:r>
              <a:rPr lang="en-US" sz="1600" dirty="0">
                <a:solidFill>
                  <a:srgbClr val="0066FF"/>
                </a:solidFill>
                <a:latin typeface="Arial" panose="020B0604020202020204" pitchFamily="34" charset="0"/>
                <a:cs typeface="Arial" panose="020B0604020202020204" pitchFamily="34" charset="0"/>
              </a:rPr>
              <a:t>.</a:t>
            </a:r>
            <a:br>
              <a:rPr lang="en-US" sz="1600" dirty="0">
                <a:solidFill>
                  <a:srgbClr val="FF0000"/>
                </a:solidFill>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a:p>
            <a:pPr>
              <a:spcBef>
                <a:spcPts val="0"/>
              </a:spcBef>
              <a:buClr>
                <a:schemeClr val="accent6">
                  <a:lumMod val="75000"/>
                </a:schemeClr>
              </a:buClr>
              <a:buFont typeface="Arial" panose="020B0604020202020204" pitchFamily="34" charset="0"/>
              <a:buChar char="•"/>
            </a:pPr>
            <a:r>
              <a:rPr lang="en-US" sz="1600" b="1" dirty="0">
                <a:solidFill>
                  <a:schemeClr val="accent4">
                    <a:lumMod val="50000"/>
                  </a:schemeClr>
                </a:solidFill>
                <a:latin typeface="Arial" panose="020B0604020202020204" pitchFamily="34" charset="0"/>
                <a:cs typeface="Arial" panose="020B0604020202020204" pitchFamily="34" charset="0"/>
              </a:rPr>
              <a:t>March</a:t>
            </a:r>
            <a:r>
              <a:rPr lang="en-US" sz="1600" dirty="0">
                <a:solidFill>
                  <a:schemeClr val="accent4">
                    <a:lumMod val="50000"/>
                  </a:schemeClr>
                </a:solidFill>
                <a:latin typeface="Arial" panose="020B0604020202020204" pitchFamily="34" charset="0"/>
                <a:cs typeface="Arial" panose="020B0604020202020204" pitchFamily="34" charset="0"/>
              </a:rPr>
              <a:t>: The Panel for Educational Policy votes on the Estimated Budget for 2023-2024, based on the City’s Preliminary Budget.</a:t>
            </a:r>
            <a:br>
              <a:rPr lang="en-US" sz="1600" dirty="0">
                <a:solidFill>
                  <a:schemeClr val="accent4">
                    <a:lumMod val="50000"/>
                  </a:schemeClr>
                </a:solidFill>
                <a:latin typeface="Arial" panose="020B0604020202020204" pitchFamily="34" charset="0"/>
                <a:cs typeface="Arial" panose="020B0604020202020204" pitchFamily="34" charset="0"/>
              </a:rPr>
            </a:br>
            <a:endParaRPr lang="en-US" sz="1600" dirty="0">
              <a:solidFill>
                <a:schemeClr val="accent4">
                  <a:lumMod val="50000"/>
                </a:schemeClr>
              </a:solidFill>
              <a:latin typeface="Arial" panose="020B0604020202020204" pitchFamily="34" charset="0"/>
              <a:cs typeface="Arial" panose="020B0604020202020204" pitchFamily="34" charset="0"/>
            </a:endParaRPr>
          </a:p>
          <a:p>
            <a:pPr>
              <a:spcBef>
                <a:spcPts val="0"/>
              </a:spcBef>
              <a:buClr>
                <a:schemeClr val="accent6">
                  <a:lumMod val="75000"/>
                </a:schemeClr>
              </a:buClr>
              <a:buFont typeface="Arial" panose="020B0604020202020204" pitchFamily="34" charset="0"/>
              <a:buChar char="•"/>
            </a:pPr>
            <a:r>
              <a:rPr lang="en-US" sz="1600" b="1" dirty="0">
                <a:solidFill>
                  <a:schemeClr val="accent4">
                    <a:lumMod val="50000"/>
                  </a:schemeClr>
                </a:solidFill>
                <a:latin typeface="Arial" panose="020B0604020202020204" pitchFamily="34" charset="0"/>
                <a:cs typeface="Arial" panose="020B0604020202020204" pitchFamily="34" charset="0"/>
              </a:rPr>
              <a:t>April</a:t>
            </a:r>
            <a:r>
              <a:rPr lang="en-US" sz="1600" dirty="0">
                <a:solidFill>
                  <a:schemeClr val="accent4">
                    <a:lumMod val="50000"/>
                  </a:schemeClr>
                </a:solidFill>
                <a:latin typeface="Arial" panose="020B0604020202020204" pitchFamily="34" charset="0"/>
                <a:cs typeface="Arial" panose="020B0604020202020204" pitchFamily="34" charset="0"/>
              </a:rPr>
              <a:t>: The Panel for Educational Policy votes on the proposed Fair Student Funding weights for the coming school year.</a:t>
            </a:r>
            <a:br>
              <a:rPr lang="en-US" sz="1600" dirty="0">
                <a:solidFill>
                  <a:schemeClr val="accent4">
                    <a:lumMod val="50000"/>
                  </a:schemeClr>
                </a:solidFill>
                <a:latin typeface="Arial" panose="020B0604020202020204" pitchFamily="34" charset="0"/>
                <a:cs typeface="Arial" panose="020B0604020202020204" pitchFamily="34" charset="0"/>
              </a:rPr>
            </a:br>
            <a:endParaRPr lang="en-US" sz="1600" dirty="0">
              <a:solidFill>
                <a:schemeClr val="accent4">
                  <a:lumMod val="50000"/>
                </a:schemeClr>
              </a:solidFill>
              <a:latin typeface="Arial" panose="020B0604020202020204" pitchFamily="34" charset="0"/>
              <a:cs typeface="Arial" panose="020B0604020202020204" pitchFamily="34" charset="0"/>
            </a:endParaRPr>
          </a:p>
          <a:p>
            <a:pPr>
              <a:spcBef>
                <a:spcPts val="0"/>
              </a:spcBef>
              <a:buClr>
                <a:schemeClr val="accent6">
                  <a:lumMod val="75000"/>
                </a:schemeClr>
              </a:buClr>
              <a:buFont typeface="Arial" panose="020B0604020202020204" pitchFamily="34" charset="0"/>
              <a:buChar char="•"/>
            </a:pPr>
            <a:r>
              <a:rPr lang="en-US" sz="1600" b="1" dirty="0">
                <a:solidFill>
                  <a:schemeClr val="accent4">
                    <a:lumMod val="50000"/>
                  </a:schemeClr>
                </a:solidFill>
                <a:latin typeface="Arial" panose="020B0604020202020204" pitchFamily="34" charset="0"/>
                <a:cs typeface="Arial" panose="020B0604020202020204" pitchFamily="34" charset="0"/>
              </a:rPr>
              <a:t>Late Spring: </a:t>
            </a:r>
            <a:r>
              <a:rPr lang="en-US" sz="1600" dirty="0">
                <a:solidFill>
                  <a:schemeClr val="accent4">
                    <a:lumMod val="50000"/>
                  </a:schemeClr>
                </a:solidFill>
                <a:latin typeface="Arial" panose="020B0604020202020204" pitchFamily="34" charset="0"/>
                <a:cs typeface="Arial" panose="020B0604020202020204" pitchFamily="34" charset="0"/>
              </a:rPr>
              <a:t>DOE releases budget allocations to schools.</a:t>
            </a:r>
            <a:br>
              <a:rPr lang="en-US" sz="1600" dirty="0">
                <a:solidFill>
                  <a:schemeClr val="accent4">
                    <a:lumMod val="50000"/>
                  </a:schemeClr>
                </a:solidFill>
                <a:latin typeface="Arial" panose="020B0604020202020204" pitchFamily="34" charset="0"/>
                <a:cs typeface="Arial" panose="020B0604020202020204" pitchFamily="34" charset="0"/>
              </a:rPr>
            </a:br>
            <a:endParaRPr lang="en-US" sz="1600" dirty="0">
              <a:solidFill>
                <a:schemeClr val="accent4">
                  <a:lumMod val="50000"/>
                </a:schemeClr>
              </a:solidFill>
              <a:latin typeface="Arial" panose="020B0604020202020204" pitchFamily="34" charset="0"/>
              <a:cs typeface="Arial" panose="020B0604020202020204" pitchFamily="34" charset="0"/>
            </a:endParaRPr>
          </a:p>
          <a:p>
            <a:pPr>
              <a:spcBef>
                <a:spcPts val="0"/>
              </a:spcBef>
              <a:buClr>
                <a:schemeClr val="accent6">
                  <a:lumMod val="75000"/>
                </a:schemeClr>
              </a:buClr>
              <a:buFont typeface="Arial" panose="020B0604020202020204" pitchFamily="34" charset="0"/>
              <a:buChar char="•"/>
            </a:pPr>
            <a:r>
              <a:rPr lang="en-US" sz="1600" b="1" dirty="0">
                <a:solidFill>
                  <a:schemeClr val="accent4">
                    <a:lumMod val="50000"/>
                  </a:schemeClr>
                </a:solidFill>
                <a:latin typeface="Arial" panose="020B0604020202020204" pitchFamily="34" charset="0"/>
                <a:cs typeface="Arial" panose="020B0604020202020204" pitchFamily="34" charset="0"/>
              </a:rPr>
              <a:t>June: </a:t>
            </a:r>
            <a:r>
              <a:rPr lang="en-US" sz="1600" dirty="0">
                <a:solidFill>
                  <a:schemeClr val="accent4">
                    <a:lumMod val="50000"/>
                  </a:schemeClr>
                </a:solidFill>
                <a:latin typeface="Arial" panose="020B0604020202020204" pitchFamily="34" charset="0"/>
                <a:cs typeface="Arial" panose="020B0604020202020204" pitchFamily="34" charset="0"/>
              </a:rPr>
              <a:t>Principals along with their School Leadership Teams propose budgets for the coming year.</a:t>
            </a:r>
            <a:br>
              <a:rPr lang="en-US" sz="1600" dirty="0">
                <a:solidFill>
                  <a:schemeClr val="accent4">
                    <a:lumMod val="50000"/>
                  </a:schemeClr>
                </a:solidFill>
                <a:latin typeface="Arial" panose="020B0604020202020204" pitchFamily="34" charset="0"/>
                <a:cs typeface="Arial" panose="020B0604020202020204" pitchFamily="34" charset="0"/>
              </a:rPr>
            </a:br>
            <a:endParaRPr lang="en-US" sz="1600" dirty="0">
              <a:solidFill>
                <a:schemeClr val="accent4">
                  <a:lumMod val="50000"/>
                </a:schemeClr>
              </a:solidFill>
              <a:latin typeface="Arial" panose="020B0604020202020204" pitchFamily="34" charset="0"/>
              <a:cs typeface="Arial" panose="020B0604020202020204" pitchFamily="34" charset="0"/>
            </a:endParaRPr>
          </a:p>
          <a:p>
            <a:pPr>
              <a:spcBef>
                <a:spcPts val="0"/>
              </a:spcBef>
              <a:buClr>
                <a:schemeClr val="accent6">
                  <a:lumMod val="75000"/>
                </a:schemeClr>
              </a:buClr>
              <a:buFont typeface="Arial" panose="020B0604020202020204" pitchFamily="34" charset="0"/>
              <a:buChar char="•"/>
            </a:pPr>
            <a:r>
              <a:rPr lang="en-US" sz="1600" b="1" dirty="0">
                <a:solidFill>
                  <a:schemeClr val="accent4">
                    <a:lumMod val="50000"/>
                  </a:schemeClr>
                </a:solidFill>
                <a:latin typeface="Arial" panose="020B0604020202020204" pitchFamily="34" charset="0"/>
                <a:cs typeface="Arial" panose="020B0604020202020204" pitchFamily="34" charset="0"/>
              </a:rPr>
              <a:t>July: </a:t>
            </a:r>
            <a:r>
              <a:rPr lang="en-US" sz="1600" dirty="0">
                <a:solidFill>
                  <a:schemeClr val="accent4">
                    <a:lumMod val="50000"/>
                  </a:schemeClr>
                </a:solidFill>
                <a:latin typeface="Arial" panose="020B0604020202020204" pitchFamily="34" charset="0"/>
                <a:cs typeface="Arial" panose="020B0604020202020204" pitchFamily="34" charset="0"/>
              </a:rPr>
              <a:t>Superintendents must certify alignment between school budgets and Comprehensive Educational Plans (CEPs) for the coming year.</a:t>
            </a:r>
            <a:br>
              <a:rPr lang="en-US" sz="1600" dirty="0">
                <a:solidFill>
                  <a:schemeClr val="accent4">
                    <a:lumMod val="50000"/>
                  </a:schemeClr>
                </a:solidFill>
                <a:latin typeface="Arial" panose="020B0604020202020204" pitchFamily="34" charset="0"/>
                <a:cs typeface="Arial" panose="020B0604020202020204" pitchFamily="34" charset="0"/>
              </a:rPr>
            </a:br>
            <a:endParaRPr lang="en-US" sz="1600" dirty="0">
              <a:solidFill>
                <a:schemeClr val="accent4">
                  <a:lumMod val="50000"/>
                </a:schemeClr>
              </a:solidFill>
              <a:latin typeface="Arial" panose="020B0604020202020204" pitchFamily="34" charset="0"/>
              <a:cs typeface="Arial" panose="020B0604020202020204" pitchFamily="34" charset="0"/>
            </a:endParaRPr>
          </a:p>
          <a:p>
            <a:pPr>
              <a:spcBef>
                <a:spcPts val="0"/>
              </a:spcBef>
              <a:buClr>
                <a:schemeClr val="accent6">
                  <a:lumMod val="75000"/>
                </a:schemeClr>
              </a:buClr>
              <a:buFont typeface="Arial" panose="020B0604020202020204" pitchFamily="34" charset="0"/>
              <a:buChar char="•"/>
            </a:pPr>
            <a:r>
              <a:rPr lang="en-US" sz="1600" b="1" dirty="0">
                <a:solidFill>
                  <a:schemeClr val="accent4">
                    <a:lumMod val="50000"/>
                  </a:schemeClr>
                </a:solidFill>
                <a:latin typeface="Arial" panose="020B0604020202020204" pitchFamily="34" charset="0"/>
                <a:cs typeface="Arial" panose="020B0604020202020204" pitchFamily="34" charset="0"/>
              </a:rPr>
              <a:t>September: </a:t>
            </a:r>
            <a:r>
              <a:rPr lang="en-US" sz="1600" dirty="0">
                <a:solidFill>
                  <a:schemeClr val="accent4">
                    <a:lumMod val="50000"/>
                  </a:schemeClr>
                </a:solidFill>
                <a:latin typeface="Arial" panose="020B0604020202020204" pitchFamily="34" charset="0"/>
                <a:cs typeface="Arial" panose="020B0604020202020204" pitchFamily="34" charset="0"/>
              </a:rPr>
              <a:t>The new school year begins!</a:t>
            </a:r>
          </a:p>
        </p:txBody>
      </p:sp>
      <p:sp>
        <p:nvSpPr>
          <p:cNvPr id="10242" name="Slide Number Placeholder 3"/>
          <p:cNvSpPr>
            <a:spLocks noGrp="1"/>
          </p:cNvSpPr>
          <p:nvPr>
            <p:ph type="sldNum" sz="quarter" idx="10"/>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4816121-9B45-4E5A-9F8C-8410BF5552F7}" type="slidenum">
              <a:rPr kumimoji="0" lang="en-US" sz="1200" b="1" i="0" u="none" strike="noStrike" kern="1200" cap="none" spc="0" normalizeH="0" baseline="0" noProof="0">
                <a:ln>
                  <a:noFill/>
                </a:ln>
                <a:solidFill>
                  <a:srgbClr val="FFFFFF"/>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400" b="1" i="0" u="none" strike="noStrike" kern="1200" cap="none" spc="0" normalizeH="0" baseline="0" noProof="0">
              <a:ln>
                <a:noFill/>
              </a:ln>
              <a:solidFill>
                <a:srgbClr val="FFFFFF"/>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240381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372864"/>
            <a:ext cx="9144000" cy="1295400"/>
          </a:xfrm>
        </p:spPr>
        <p:txBody>
          <a:bodyPr/>
          <a:lstStyle/>
          <a:p>
            <a:pPr algn="ctr"/>
            <a:r>
              <a:rPr lang="en-US" sz="2600"/>
              <a:t>Future Changes &amp; Feedback</a:t>
            </a:r>
          </a:p>
        </p:txBody>
      </p:sp>
      <p:sp>
        <p:nvSpPr>
          <p:cNvPr id="8" name="Rectangle 3"/>
          <p:cNvSpPr>
            <a:spLocks noGrp="1" noChangeArrowheads="1"/>
          </p:cNvSpPr>
          <p:nvPr>
            <p:ph idx="1"/>
          </p:nvPr>
        </p:nvSpPr>
        <p:spPr>
          <a:xfrm>
            <a:off x="356319" y="1103451"/>
            <a:ext cx="8445500" cy="440037"/>
          </a:xfrm>
        </p:spPr>
        <p:txBody>
          <a:bodyPr/>
          <a:lstStyle/>
          <a:p>
            <a:pPr>
              <a:spcBef>
                <a:spcPts val="1000"/>
              </a:spcBef>
              <a:buClr>
                <a:srgbClr val="567A34"/>
              </a:buClr>
              <a:buFont typeface="Arial" panose="020B0604020202020204" pitchFamily="34" charset="0"/>
              <a:buChar char="•"/>
            </a:pPr>
            <a:r>
              <a:rPr lang="en-US" sz="1800">
                <a:solidFill>
                  <a:schemeClr val="accent4">
                    <a:lumMod val="50000"/>
                  </a:schemeClr>
                </a:solidFill>
                <a:latin typeface="Arial"/>
                <a:cs typeface="Arial"/>
              </a:rPr>
              <a:t>We are continuing to review the formula to address other concerns we have heard about school budgeting in future years – including challenges related to school size and enrollment shifts.</a:t>
            </a:r>
            <a:br>
              <a:rPr lang="en-US" sz="1800">
                <a:solidFill>
                  <a:schemeClr val="accent4">
                    <a:lumMod val="50000"/>
                  </a:schemeClr>
                </a:solidFill>
                <a:latin typeface="Arial"/>
                <a:cs typeface="Arial"/>
              </a:rPr>
            </a:br>
            <a:endParaRPr lang="en-US" sz="1800">
              <a:solidFill>
                <a:schemeClr val="accent4">
                  <a:lumMod val="50000"/>
                </a:schemeClr>
              </a:solidFill>
              <a:latin typeface="Arial"/>
              <a:cs typeface="Arial"/>
            </a:endParaRPr>
          </a:p>
          <a:p>
            <a:pPr>
              <a:spcBef>
                <a:spcPts val="1000"/>
              </a:spcBef>
              <a:buClr>
                <a:srgbClr val="567A34"/>
              </a:buClr>
              <a:buFont typeface="Arial" panose="020B0604020202020204" pitchFamily="34" charset="0"/>
              <a:buChar char="•"/>
            </a:pPr>
            <a:r>
              <a:rPr lang="en-US" sz="1800">
                <a:solidFill>
                  <a:schemeClr val="accent4">
                    <a:lumMod val="50000"/>
                  </a:schemeClr>
                </a:solidFill>
                <a:latin typeface="Arial" panose="020B0604020202020204" pitchFamily="34" charset="0"/>
                <a:cs typeface="Arial" panose="020B0604020202020204" pitchFamily="34" charset="0"/>
              </a:rPr>
              <a:t>We value your feedback! </a:t>
            </a:r>
            <a:br>
              <a:rPr lang="en-US" sz="1800">
                <a:latin typeface="Arial" panose="020B0604020202020204" pitchFamily="34" charset="0"/>
                <a:cs typeface="Arial" panose="020B0604020202020204" pitchFamily="34" charset="0"/>
              </a:rPr>
            </a:br>
            <a:endParaRPr lang="en-US" sz="1800">
              <a:latin typeface="Arial" panose="020B0604020202020204" pitchFamily="34" charset="0"/>
              <a:cs typeface="Arial" panose="020B0604020202020204" pitchFamily="34" charset="0"/>
            </a:endParaRPr>
          </a:p>
        </p:txBody>
      </p:sp>
      <p:sp>
        <p:nvSpPr>
          <p:cNvPr id="10242" name="Slide Number Placeholder 3"/>
          <p:cNvSpPr>
            <a:spLocks noGrp="1"/>
          </p:cNvSpPr>
          <p:nvPr>
            <p:ph type="sldNum" sz="quarter" idx="10"/>
          </p:nvPr>
        </p:nvSpPr>
        <p:spPr>
          <a:noFill/>
        </p:spPr>
        <p:txBody>
          <a:bodyPr/>
          <a:lstStyle/>
          <a:p>
            <a:fld id="{34816121-9B45-4E5A-9F8C-8410BF5552F7}" type="slidenum">
              <a:rPr lang="en-US"/>
              <a:pPr/>
              <a:t>19</a:t>
            </a:fld>
            <a:endParaRPr lang="en-US" sz="1400"/>
          </a:p>
        </p:txBody>
      </p:sp>
      <p:sp>
        <p:nvSpPr>
          <p:cNvPr id="5" name="Rectangle 4">
            <a:extLst>
              <a:ext uri="{FF2B5EF4-FFF2-40B4-BE49-F238E27FC236}">
                <a16:creationId xmlns:a16="http://schemas.microsoft.com/office/drawing/2014/main" id="{E5D57386-A675-4DBC-B082-143AF78DECAC}"/>
              </a:ext>
            </a:extLst>
          </p:cNvPr>
          <p:cNvSpPr/>
          <p:nvPr/>
        </p:nvSpPr>
        <p:spPr>
          <a:xfrm>
            <a:off x="304800" y="2996958"/>
            <a:ext cx="8610600" cy="3330142"/>
          </a:xfrm>
          <a:prstGeom prst="rect">
            <a:avLst/>
          </a:prstGeom>
        </p:spPr>
        <p:txBody>
          <a:bodyPr wrap="square">
            <a:spAutoFit/>
          </a:bodyPr>
          <a:lstStyle/>
          <a:p>
            <a:pPr marL="0" marR="0" lvl="2" indent="0" algn="ctr" defTabSz="914400" rtl="0" eaLnBrk="0" fontAlgn="base" latinLnBrk="0" hangingPunct="0">
              <a:lnSpc>
                <a:spcPct val="100000"/>
              </a:lnSpc>
              <a:spcBef>
                <a:spcPct val="40000"/>
              </a:spcBef>
              <a:spcAft>
                <a:spcPts val="0"/>
              </a:spcAft>
              <a:buClrTx/>
              <a:buSzTx/>
              <a:buFontTx/>
              <a:buNone/>
              <a:tabLst/>
              <a:defRPr/>
            </a:pPr>
            <a:r>
              <a:rPr kumimoji="0" lang="en-US" sz="2000" b="0"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1" charset="-128"/>
                <a:cs typeface="Arial" panose="020B0604020202020204" pitchFamily="34" charset="0"/>
              </a:rPr>
              <a:t>Comments and questions may be directed below by</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1" charset="-128"/>
                <a:cs typeface="Arial" panose="020B0604020202020204" pitchFamily="34" charset="0"/>
              </a:rPr>
              <a:t> </a:t>
            </a:r>
            <a:r>
              <a:rPr kumimoji="0" lang="en-US" sz="2000" b="1" i="0" u="none" strike="noStrike" kern="1200" cap="none" spc="0" normalizeH="0" baseline="0" noProof="0" dirty="0">
                <a:ln>
                  <a:noFill/>
                </a:ln>
                <a:solidFill>
                  <a:srgbClr val="003366">
                    <a:lumMod val="40000"/>
                    <a:lumOff val="60000"/>
                  </a:srgbClr>
                </a:solidFill>
                <a:effectLst/>
                <a:uLnTx/>
                <a:uFillTx/>
                <a:latin typeface="Arial" panose="020B0604020202020204" pitchFamily="34" charset="0"/>
                <a:ea typeface="ＭＳ Ｐゴシック" pitchFamily="1" charset="-128"/>
                <a:cs typeface="Arial" panose="020B0604020202020204" pitchFamily="34" charset="0"/>
              </a:rPr>
              <a:t>April </a:t>
            </a:r>
            <a:r>
              <a:rPr lang="en-US" sz="2000" b="1" dirty="0">
                <a:solidFill>
                  <a:srgbClr val="003366">
                    <a:lumMod val="40000"/>
                    <a:lumOff val="60000"/>
                  </a:srgbClr>
                </a:solidFill>
                <a:latin typeface="Arial" panose="020B0604020202020204" pitchFamily="34" charset="0"/>
                <a:cs typeface="Arial" panose="020B0604020202020204" pitchFamily="34" charset="0"/>
              </a:rPr>
              <a:t>18</a:t>
            </a:r>
            <a:r>
              <a:rPr kumimoji="0" lang="en-US" sz="2000" b="1" i="0" u="none" strike="noStrike" kern="1200" cap="none" spc="0" normalizeH="0" baseline="0" noProof="0" dirty="0">
                <a:ln>
                  <a:noFill/>
                </a:ln>
                <a:solidFill>
                  <a:srgbClr val="003366">
                    <a:lumMod val="40000"/>
                    <a:lumOff val="60000"/>
                  </a:srgbClr>
                </a:solidFill>
                <a:effectLst/>
                <a:uLnTx/>
                <a:uFillTx/>
                <a:latin typeface="Arial" panose="020B0604020202020204" pitchFamily="34" charset="0"/>
                <a:ea typeface="ＭＳ Ｐゴシック" pitchFamily="1" charset="-128"/>
                <a:cs typeface="Arial" panose="020B0604020202020204" pitchFamily="34" charset="0"/>
              </a:rPr>
              <a:t>, 2023.</a:t>
            </a:r>
            <a:endParaRPr kumimoji="0" lang="en-US" sz="2000" b="0" i="0" u="none" strike="noStrike" kern="1200" cap="none" spc="0" normalizeH="0" baseline="0" noProof="0" dirty="0">
              <a:ln>
                <a:noFill/>
              </a:ln>
              <a:solidFill>
                <a:srgbClr val="003366">
                  <a:lumMod val="40000"/>
                  <a:lumOff val="60000"/>
                </a:srgbClr>
              </a:solidFill>
              <a:effectLst/>
              <a:uLnTx/>
              <a:uFillTx/>
              <a:latin typeface="Arial" panose="020B0604020202020204" pitchFamily="34" charset="0"/>
              <a:ea typeface="ＭＳ Ｐゴシック" pitchFamily="1" charset="-128"/>
              <a:cs typeface="Arial" panose="020B0604020202020204" pitchFamily="34" charset="0"/>
            </a:endParaRPr>
          </a:p>
          <a:p>
            <a:pPr marL="0" marR="0" lvl="2" indent="0" algn="ctr" defTabSz="914400" rtl="0" eaLnBrk="0" fontAlgn="base" latinLnBrk="0" hangingPunct="0">
              <a:lnSpc>
                <a:spcPct val="100000"/>
              </a:lnSpc>
              <a:spcBef>
                <a:spcPct val="4000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1" charset="-128"/>
              <a:cs typeface="Arial" panose="020B0604020202020204" pitchFamily="34" charset="0"/>
            </a:endParaRPr>
          </a:p>
          <a:p>
            <a:pPr marL="0" marR="0" lvl="2" indent="0" algn="ctr" defTabSz="914400" rtl="0" eaLnBrk="0" fontAlgn="base" latinLnBrk="0" hangingPunct="0">
              <a:lnSpc>
                <a:spcPct val="100000"/>
              </a:lnSpc>
              <a:spcBef>
                <a:spcPct val="40000"/>
              </a:spcBef>
              <a:spcAft>
                <a:spcPts val="0"/>
              </a:spcAft>
              <a:buClrTx/>
              <a:buSzTx/>
              <a:buFontTx/>
              <a:buNone/>
              <a:tabLst/>
              <a:defRPr/>
            </a:pPr>
            <a:r>
              <a:rPr kumimoji="0" lang="en-US" sz="2000" b="1"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1" charset="-128"/>
                <a:cs typeface="Arial" panose="020B0604020202020204" pitchFamily="34" charset="0"/>
              </a:rPr>
              <a:t>Via email to </a:t>
            </a:r>
          </a:p>
          <a:p>
            <a:pPr marL="0" marR="0" lvl="2" indent="0" algn="ctr" defTabSz="914400" rtl="0" eaLnBrk="0" fontAlgn="base" latinLnBrk="0" hangingPunct="0">
              <a:lnSpc>
                <a:spcPct val="100000"/>
              </a:lnSpc>
              <a:spcBef>
                <a:spcPct val="40000"/>
              </a:spcBef>
              <a:spcAft>
                <a:spcPts val="0"/>
              </a:spcAft>
              <a:buClrTx/>
              <a:buSzTx/>
              <a:buFontTx/>
              <a:buNone/>
              <a:tabLst/>
              <a:defRPr/>
            </a:pPr>
            <a:r>
              <a:rPr kumimoji="0" lang="en-US" sz="2000" b="1" i="0" u="none" strike="noStrike" kern="1200" cap="none" spc="0" normalizeH="0" baseline="0" noProof="0" dirty="0">
                <a:ln>
                  <a:noFill/>
                </a:ln>
                <a:solidFill>
                  <a:schemeClr val="tx2">
                    <a:lumMod val="60000"/>
                    <a:lumOff val="40000"/>
                  </a:schemeClr>
                </a:solidFill>
                <a:effectLst/>
                <a:uLnTx/>
                <a:uFillTx/>
                <a:latin typeface="Arial" panose="020B0604020202020204" pitchFamily="34" charset="0"/>
                <a:ea typeface="ＭＳ Ｐゴシック" pitchFamily="1" charset="-128"/>
                <a:cs typeface="Arial" panose="020B0604020202020204" pitchFamily="34" charset="0"/>
                <a:hlinkClick r:id="rId4">
                  <a:extLst>
                    <a:ext uri="{A12FA001-AC4F-418D-AE19-62706E023703}">
                      <ahyp:hlinkClr xmlns:ahyp="http://schemas.microsoft.com/office/drawing/2018/hyperlinkcolor" val="tx"/>
                    </a:ext>
                  </a:extLst>
                </a:hlinkClick>
              </a:rPr>
              <a:t>BudgetPublicComments@schools.nyc.gov</a:t>
            </a:r>
            <a:r>
              <a:rPr kumimoji="0" lang="en-US" sz="2000" b="1" i="0" u="none" strike="noStrike" kern="1200" cap="none" spc="0" normalizeH="0" baseline="0" noProof="0" dirty="0">
                <a:ln>
                  <a:noFill/>
                </a:ln>
                <a:solidFill>
                  <a:schemeClr val="tx2">
                    <a:lumMod val="60000"/>
                    <a:lumOff val="40000"/>
                  </a:schemeClr>
                </a:solidFill>
                <a:effectLst/>
                <a:uLnTx/>
                <a:uFillTx/>
                <a:latin typeface="Arial" panose="020B0604020202020204" pitchFamily="34" charset="0"/>
                <a:ea typeface="ＭＳ Ｐゴシック" pitchFamily="1" charset="-128"/>
                <a:cs typeface="Arial" panose="020B0604020202020204" pitchFamily="34" charset="0"/>
              </a:rPr>
              <a:t> </a:t>
            </a:r>
          </a:p>
          <a:p>
            <a:pPr marL="0" marR="0" lvl="2" indent="0" algn="ctr" defTabSz="914400" rtl="0" eaLnBrk="0" fontAlgn="base" latinLnBrk="0" hangingPunct="0">
              <a:lnSpc>
                <a:spcPct val="100000"/>
              </a:lnSpc>
              <a:spcBef>
                <a:spcPct val="40000"/>
              </a:spcBef>
              <a:spcAft>
                <a:spcPts val="0"/>
              </a:spcAft>
              <a:buClrTx/>
              <a:buSzTx/>
              <a:buFontTx/>
              <a:buNone/>
              <a:tabLst/>
              <a:defRPr/>
            </a:pPr>
            <a:r>
              <a:rPr kumimoji="0" lang="en-US" sz="2000" b="1"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1" charset="-128"/>
                <a:cs typeface="Arial" panose="020B0604020202020204" pitchFamily="34" charset="0"/>
              </a:rPr>
              <a:t>– OR – </a:t>
            </a:r>
          </a:p>
          <a:p>
            <a:pPr marL="0" marR="0" lvl="2" indent="0" algn="ctr" defTabSz="914400" rtl="0" eaLnBrk="0" fontAlgn="base" latinLnBrk="0" hangingPunct="0">
              <a:lnSpc>
                <a:spcPct val="100000"/>
              </a:lnSpc>
              <a:spcBef>
                <a:spcPct val="40000"/>
              </a:spcBef>
              <a:spcAft>
                <a:spcPts val="0"/>
              </a:spcAft>
              <a:buClrTx/>
              <a:buSzTx/>
              <a:buFontTx/>
              <a:buNone/>
              <a:tabLst/>
              <a:defRPr/>
            </a:pPr>
            <a:r>
              <a:rPr kumimoji="0" lang="en-US" sz="2000" b="1"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1" charset="-128"/>
                <a:cs typeface="Arial" panose="020B0604020202020204" pitchFamily="34" charset="0"/>
              </a:rPr>
              <a:t>By phone to (212) 374-6754.</a:t>
            </a:r>
            <a:endParaRPr kumimoji="0" lang="en-US" sz="2400" b="1"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ＭＳ Ｐゴシック" pitchFamily="1" charset="-128"/>
              <a:cs typeface="Arial" panose="020B0604020202020204" pitchFamily="34" charset="0"/>
            </a:endParaRPr>
          </a:p>
          <a:p>
            <a:pPr marL="914400" marR="0" lvl="3" indent="-457200" algn="ctr" defTabSz="914400" rtl="0" eaLnBrk="0" fontAlgn="base" latinLnBrk="0" hangingPunct="0">
              <a:lnSpc>
                <a:spcPct val="100000"/>
              </a:lnSpc>
              <a:spcBef>
                <a:spcPct val="4000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1" charset="-128"/>
              <a:cs typeface="Arial" panose="020B0604020202020204" pitchFamily="34" charset="0"/>
            </a:endParaRPr>
          </a:p>
          <a:p>
            <a:pPr marL="0" marR="0" lvl="3" indent="0" algn="ctr" defTabSz="914400" rtl="0" eaLnBrk="0" fontAlgn="base" latinLnBrk="0" hangingPunct="0">
              <a:lnSpc>
                <a:spcPct val="100000"/>
              </a:lnSpc>
              <a:spcBef>
                <a:spcPct val="40000"/>
              </a:spcBef>
              <a:spcAft>
                <a:spcPct val="200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a:ea typeface="ＭＳ Ｐゴシック" pitchFamily="1" charset="-128"/>
              <a:cs typeface="Arial" pitchFamily="34" charset="0"/>
            </a:endParaRPr>
          </a:p>
        </p:txBody>
      </p:sp>
    </p:spTree>
    <p:extLst>
      <p:ext uri="{BB962C8B-B14F-4D97-AF65-F5344CB8AC3E}">
        <p14:creationId xmlns:p14="http://schemas.microsoft.com/office/powerpoint/2010/main" val="310190697"/>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654050" y="0"/>
            <a:ext cx="7835900" cy="3395263"/>
          </a:xfrm>
        </p:spPr>
        <p:txBody>
          <a:bodyPr/>
          <a:lstStyle/>
          <a:p>
            <a:pPr algn="ctr" eaLnBrk="1" hangingPunct="1"/>
            <a:r>
              <a:rPr lang="en-US" sz="4800" b="0" dirty="0"/>
              <a:t>QUESTIONS?</a:t>
            </a:r>
          </a:p>
        </p:txBody>
      </p:sp>
      <p:sp>
        <p:nvSpPr>
          <p:cNvPr id="14338" name="Slide Number Placeholder 3"/>
          <p:cNvSpPr>
            <a:spLocks noGrp="1"/>
          </p:cNvSpPr>
          <p:nvPr>
            <p:ph type="sldNum" sz="quarter" idx="10"/>
          </p:nvPr>
        </p:nvSpPr>
        <p:spPr>
          <a:noFill/>
        </p:spPr>
        <p:txBody>
          <a:bodyPr/>
          <a:lstStyle/>
          <a:p>
            <a:fld id="{097A0C87-5D8A-4483-98DD-93C0BC27956F}" type="slidenum">
              <a:rPr lang="en-US"/>
              <a:pPr/>
              <a:t>20</a:t>
            </a:fld>
            <a:endParaRPr lang="en-US" sz="1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393700" y="176212"/>
            <a:ext cx="8337345" cy="846343"/>
          </a:xfrm>
        </p:spPr>
        <p:txBody>
          <a:bodyPr/>
          <a:lstStyle/>
          <a:p>
            <a:pPr algn="ctr"/>
            <a:r>
              <a:rPr lang="en-US" sz="2000"/>
              <a:t>More Information Is Available Online About: </a:t>
            </a:r>
            <a:br>
              <a:rPr lang="en-US" sz="2000"/>
            </a:br>
            <a:r>
              <a:rPr lang="en-US" sz="2000"/>
              <a:t>Fair Student Funding, School Budgets, and the FSF Working Group </a:t>
            </a:r>
          </a:p>
        </p:txBody>
      </p:sp>
      <p:sp>
        <p:nvSpPr>
          <p:cNvPr id="8" name="Rectangle 3"/>
          <p:cNvSpPr>
            <a:spLocks noGrp="1" noChangeArrowheads="1"/>
          </p:cNvSpPr>
          <p:nvPr>
            <p:ph idx="1"/>
          </p:nvPr>
        </p:nvSpPr>
        <p:spPr>
          <a:xfrm>
            <a:off x="393700" y="1120877"/>
            <a:ext cx="8445500" cy="4898923"/>
          </a:xfrm>
        </p:spPr>
        <p:txBody>
          <a:bodyPr/>
          <a:lstStyle/>
          <a:p>
            <a:pPr>
              <a:spcBef>
                <a:spcPts val="1000"/>
              </a:spcBef>
              <a:spcAft>
                <a:spcPts val="600"/>
              </a:spcAft>
              <a:buClr>
                <a:schemeClr val="accent6">
                  <a:lumMod val="75000"/>
                </a:schemeClr>
              </a:buClr>
              <a:buFont typeface="Arial" panose="020B0604020202020204" pitchFamily="34" charset="0"/>
              <a:buChar char="•"/>
            </a:pPr>
            <a:r>
              <a:rPr lang="en-US" sz="2000" dirty="0">
                <a:solidFill>
                  <a:schemeClr val="accent4">
                    <a:lumMod val="50000"/>
                  </a:schemeClr>
                </a:solidFill>
                <a:latin typeface="Arial"/>
                <a:cs typeface="Arial"/>
              </a:rPr>
              <a:t>You can find the following online on the DOE’s “</a:t>
            </a:r>
            <a:r>
              <a:rPr lang="en-US" sz="2000" dirty="0" err="1">
                <a:solidFill>
                  <a:schemeClr val="accent4">
                    <a:lumMod val="50000"/>
                  </a:schemeClr>
                </a:solidFill>
                <a:latin typeface="Arial"/>
                <a:cs typeface="Arial"/>
              </a:rPr>
              <a:t>Infohub</a:t>
            </a:r>
            <a:r>
              <a:rPr lang="en-US" sz="2000" dirty="0">
                <a:solidFill>
                  <a:schemeClr val="accent4">
                    <a:lumMod val="50000"/>
                  </a:schemeClr>
                </a:solidFill>
                <a:latin typeface="Arial"/>
                <a:cs typeface="Arial"/>
              </a:rPr>
              <a:t>,” under “Reports &gt;&gt; </a:t>
            </a:r>
            <a:r>
              <a:rPr lang="en-US" sz="2000" dirty="0">
                <a:solidFill>
                  <a:schemeClr val="tx2">
                    <a:lumMod val="60000"/>
                    <a:lumOff val="40000"/>
                  </a:schemeClr>
                </a:solidFill>
                <a:latin typeface="Arial"/>
                <a:cs typeface="Arial"/>
                <a:hlinkClick r:id="rId3">
                  <a:extLst>
                    <a:ext uri="{A12FA001-AC4F-418D-AE19-62706E023703}">
                      <ahyp:hlinkClr xmlns:ahyp="http://schemas.microsoft.com/office/drawing/2018/hyperlinkcolor" val="tx"/>
                    </a:ext>
                  </a:extLst>
                </a:hlinkClick>
              </a:rPr>
              <a:t>Financial Data and Reports</a:t>
            </a:r>
            <a:r>
              <a:rPr lang="en-US" sz="2000" dirty="0">
                <a:solidFill>
                  <a:schemeClr val="accent4">
                    <a:lumMod val="50000"/>
                  </a:schemeClr>
                </a:solidFill>
                <a:latin typeface="Arial"/>
                <a:cs typeface="Arial"/>
              </a:rPr>
              <a:t>”:</a:t>
            </a:r>
          </a:p>
          <a:p>
            <a:pPr lvl="1">
              <a:spcBef>
                <a:spcPts val="1000"/>
              </a:spcBef>
              <a:spcAft>
                <a:spcPts val="600"/>
              </a:spcAft>
              <a:buClr>
                <a:schemeClr val="accent6">
                  <a:lumMod val="75000"/>
                </a:schemeClr>
              </a:buClr>
              <a:buFont typeface="Arial" panose="020B0604020202020204" pitchFamily="34" charset="0"/>
              <a:buChar char="•"/>
            </a:pPr>
            <a:r>
              <a:rPr lang="en-US" sz="1800" dirty="0">
                <a:solidFill>
                  <a:schemeClr val="accent4">
                    <a:lumMod val="50000"/>
                  </a:schemeClr>
                </a:solidFill>
                <a:latin typeface="Arial"/>
                <a:cs typeface="Arial"/>
              </a:rPr>
              <a:t>Detailed information about each and every school budget allocation in the form of “school allocation memoranda” or “</a:t>
            </a:r>
            <a:r>
              <a:rPr lang="en-US" sz="1800" dirty="0">
                <a:solidFill>
                  <a:schemeClr val="tx2">
                    <a:lumMod val="60000"/>
                    <a:lumOff val="40000"/>
                  </a:schemeClr>
                </a:solidFill>
                <a:latin typeface="Arial"/>
                <a:cs typeface="Arial"/>
                <a:hlinkClick r:id="rId4">
                  <a:extLst>
                    <a:ext uri="{A12FA001-AC4F-418D-AE19-62706E023703}">
                      <ahyp:hlinkClr xmlns:ahyp="http://schemas.microsoft.com/office/drawing/2018/hyperlinkcolor" val="tx"/>
                    </a:ext>
                  </a:extLst>
                </a:hlinkClick>
              </a:rPr>
              <a:t>SAMs</a:t>
            </a:r>
            <a:r>
              <a:rPr lang="en-US" sz="1800" dirty="0">
                <a:solidFill>
                  <a:schemeClr val="accent4">
                    <a:lumMod val="50000"/>
                  </a:schemeClr>
                </a:solidFill>
                <a:latin typeface="Arial"/>
                <a:cs typeface="Arial"/>
              </a:rPr>
              <a:t>.”</a:t>
            </a:r>
          </a:p>
          <a:p>
            <a:pPr lvl="1">
              <a:spcBef>
                <a:spcPts val="1000"/>
              </a:spcBef>
              <a:spcAft>
                <a:spcPts val="600"/>
              </a:spcAft>
              <a:buClr>
                <a:srgbClr val="567A34"/>
              </a:buClr>
              <a:buFont typeface="Arial" panose="020B0604020202020204" pitchFamily="34" charset="0"/>
              <a:buChar char="•"/>
            </a:pPr>
            <a:r>
              <a:rPr lang="en-US" sz="1800" dirty="0">
                <a:solidFill>
                  <a:schemeClr val="accent4">
                    <a:lumMod val="50000"/>
                  </a:schemeClr>
                </a:solidFill>
                <a:latin typeface="Arial"/>
                <a:cs typeface="Arial"/>
              </a:rPr>
              <a:t>A </a:t>
            </a:r>
            <a:r>
              <a:rPr lang="en-US" sz="1800" dirty="0">
                <a:solidFill>
                  <a:schemeClr val="tx2">
                    <a:lumMod val="60000"/>
                    <a:lumOff val="40000"/>
                  </a:schemeClr>
                </a:solidFill>
                <a:latin typeface="Arial"/>
                <a:cs typeface="Arial"/>
                <a:hlinkClick r:id="rId5">
                  <a:extLst>
                    <a:ext uri="{A12FA001-AC4F-418D-AE19-62706E023703}">
                      <ahyp:hlinkClr xmlns:ahyp="http://schemas.microsoft.com/office/drawing/2018/hyperlinkcolor" val="tx"/>
                    </a:ext>
                  </a:extLst>
                </a:hlinkClick>
              </a:rPr>
              <a:t>summary of each school's total and Fair Student Funding budget</a:t>
            </a:r>
            <a:r>
              <a:rPr lang="en-US" sz="1800" dirty="0">
                <a:solidFill>
                  <a:schemeClr val="tx2">
                    <a:lumMod val="60000"/>
                    <a:lumOff val="40000"/>
                  </a:schemeClr>
                </a:solidFill>
                <a:latin typeface="Arial"/>
                <a:cs typeface="Arial"/>
              </a:rPr>
              <a:t> </a:t>
            </a:r>
            <a:r>
              <a:rPr lang="en-US" sz="1800" dirty="0">
                <a:solidFill>
                  <a:schemeClr val="accent4">
                    <a:lumMod val="50000"/>
                  </a:schemeClr>
                </a:solidFill>
                <a:latin typeface="Arial"/>
                <a:cs typeface="Arial"/>
              </a:rPr>
              <a:t>along with student and staff counts.</a:t>
            </a:r>
          </a:p>
          <a:p>
            <a:pPr lvl="1">
              <a:spcBef>
                <a:spcPts val="1000"/>
              </a:spcBef>
              <a:spcAft>
                <a:spcPts val="600"/>
              </a:spcAft>
              <a:buClr>
                <a:schemeClr val="accent6">
                  <a:lumMod val="75000"/>
                </a:schemeClr>
              </a:buClr>
              <a:buFont typeface="Arial" panose="020B0604020202020204" pitchFamily="34" charset="0"/>
              <a:buChar char="•"/>
            </a:pPr>
            <a:r>
              <a:rPr lang="en-US" sz="1800" dirty="0">
                <a:solidFill>
                  <a:schemeClr val="accent4">
                    <a:lumMod val="50000"/>
                  </a:schemeClr>
                </a:solidFill>
                <a:latin typeface="Arial"/>
                <a:cs typeface="Arial"/>
              </a:rPr>
              <a:t>A programmatic </a:t>
            </a:r>
            <a:r>
              <a:rPr lang="en-US" sz="1800" dirty="0">
                <a:solidFill>
                  <a:schemeClr val="tx2">
                    <a:lumMod val="60000"/>
                    <a:lumOff val="40000"/>
                  </a:schemeClr>
                </a:solidFill>
                <a:latin typeface="Arial"/>
                <a:cs typeface="Arial"/>
                <a:hlinkClick r:id="rId6">
                  <a:extLst>
                    <a:ext uri="{A12FA001-AC4F-418D-AE19-62706E023703}">
                      <ahyp:hlinkClr xmlns:ahyp="http://schemas.microsoft.com/office/drawing/2018/hyperlinkcolor" val="tx"/>
                    </a:ext>
                  </a:extLst>
                </a:hlinkClick>
              </a:rPr>
              <a:t>guide to Fair Student Funding</a:t>
            </a:r>
            <a:r>
              <a:rPr lang="en-US" sz="1800" dirty="0">
                <a:solidFill>
                  <a:schemeClr val="accent4">
                    <a:lumMod val="50000"/>
                  </a:schemeClr>
                </a:solidFill>
                <a:latin typeface="Arial"/>
                <a:cs typeface="Arial"/>
              </a:rPr>
              <a:t>, as well as how the FSF allocation is calculated for each school.</a:t>
            </a:r>
          </a:p>
          <a:p>
            <a:pPr>
              <a:spcBef>
                <a:spcPts val="1000"/>
              </a:spcBef>
              <a:spcAft>
                <a:spcPts val="600"/>
              </a:spcAft>
              <a:buClr>
                <a:schemeClr val="accent6">
                  <a:lumMod val="75000"/>
                </a:schemeClr>
              </a:buClr>
              <a:buFont typeface="Arial" panose="020B0604020202020204" pitchFamily="34" charset="0"/>
              <a:buChar char="•"/>
            </a:pPr>
            <a:r>
              <a:rPr lang="en-US" sz="2000" dirty="0">
                <a:solidFill>
                  <a:schemeClr val="accent4">
                    <a:lumMod val="50000"/>
                  </a:schemeClr>
                </a:solidFill>
                <a:latin typeface="Arial"/>
                <a:cs typeface="Arial"/>
              </a:rPr>
              <a:t>You can find the following online on each individual school webpage, under “Reports &gt;&gt; Budget and Finances”: (see directions on slide 3)</a:t>
            </a:r>
          </a:p>
          <a:p>
            <a:pPr lvl="1">
              <a:spcBef>
                <a:spcPts val="1000"/>
              </a:spcBef>
              <a:spcAft>
                <a:spcPts val="600"/>
              </a:spcAft>
              <a:buClr>
                <a:schemeClr val="accent6">
                  <a:lumMod val="75000"/>
                </a:schemeClr>
              </a:buClr>
              <a:buFont typeface="Arial" panose="020B0604020202020204" pitchFamily="34" charset="0"/>
              <a:buChar char="•"/>
            </a:pPr>
            <a:r>
              <a:rPr lang="en-US" sz="1800" dirty="0">
                <a:solidFill>
                  <a:schemeClr val="accent4">
                    <a:lumMod val="50000"/>
                  </a:schemeClr>
                </a:solidFill>
                <a:latin typeface="Arial"/>
                <a:cs typeface="Arial"/>
              </a:rPr>
              <a:t>Detailed information of the school’s budget based on the different types of funding schools receive, and</a:t>
            </a:r>
          </a:p>
          <a:p>
            <a:pPr lvl="1">
              <a:spcBef>
                <a:spcPts val="1000"/>
              </a:spcBef>
              <a:spcAft>
                <a:spcPts val="600"/>
              </a:spcAft>
              <a:buClr>
                <a:schemeClr val="accent6">
                  <a:lumMod val="75000"/>
                </a:schemeClr>
              </a:buClr>
              <a:buFont typeface="Arial" panose="020B0604020202020204" pitchFamily="34" charset="0"/>
              <a:buChar char="•"/>
            </a:pPr>
            <a:r>
              <a:rPr lang="en-US" sz="1800" dirty="0">
                <a:solidFill>
                  <a:schemeClr val="accent4">
                    <a:lumMod val="50000"/>
                  </a:schemeClr>
                </a:solidFill>
                <a:latin typeface="Arial"/>
                <a:cs typeface="Arial"/>
              </a:rPr>
              <a:t>Detailed information as to how the Principal has budgeted for the current year, including the number of staff positions and other planned spending.</a:t>
            </a:r>
          </a:p>
        </p:txBody>
      </p:sp>
      <p:sp>
        <p:nvSpPr>
          <p:cNvPr id="10242" name="Slide Number Placeholder 3"/>
          <p:cNvSpPr>
            <a:spLocks noGrp="1"/>
          </p:cNvSpPr>
          <p:nvPr>
            <p:ph type="sldNum" sz="quarter" idx="10"/>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4816121-9B45-4E5A-9F8C-8410BF5552F7}" type="slidenum">
              <a:rPr kumimoji="0" lang="en-US" sz="1200" b="1" i="0" u="none" strike="noStrike" kern="1200" cap="none" spc="0" normalizeH="0" baseline="0" noProof="0">
                <a:ln>
                  <a:noFill/>
                </a:ln>
                <a:solidFill>
                  <a:srgbClr val="FFFFFF"/>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400" b="1" i="0" u="none" strike="noStrike" kern="1200" cap="none" spc="0" normalizeH="0" baseline="0" noProof="0">
              <a:ln>
                <a:noFill/>
              </a:ln>
              <a:solidFill>
                <a:srgbClr val="FFFFFF"/>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563935307"/>
      </p:ext>
    </p:extLst>
  </p:cSld>
  <p:clrMapOvr>
    <a:masterClrMapping/>
  </p:clrMapOvr>
</p:sld>
</file>

<file path=ppt/theme/theme1.xml><?xml version="1.0" encoding="utf-8"?>
<a:theme xmlns:a="http://schemas.openxmlformats.org/drawingml/2006/main" name="Blank Presentation">
  <a:themeElements>
    <a:clrScheme name="">
      <a:dk1>
        <a:srgbClr val="666666"/>
      </a:dk1>
      <a:lt1>
        <a:srgbClr val="FFFFFF"/>
      </a:lt1>
      <a:dk2>
        <a:srgbClr val="003366"/>
      </a:dk2>
      <a:lt2>
        <a:srgbClr val="CFDAE5"/>
      </a:lt2>
      <a:accent1>
        <a:srgbClr val="FF9933"/>
      </a:accent1>
      <a:accent2>
        <a:srgbClr val="80B34D"/>
      </a:accent2>
      <a:accent3>
        <a:srgbClr val="FFFFFF"/>
      </a:accent3>
      <a:accent4>
        <a:srgbClr val="565656"/>
      </a:accent4>
      <a:accent5>
        <a:srgbClr val="FFCAAD"/>
      </a:accent5>
      <a:accent6>
        <a:srgbClr val="73A245"/>
      </a:accent6>
      <a:hlink>
        <a:srgbClr val="6699CC"/>
      </a:hlink>
      <a:folHlink>
        <a:srgbClr val="3366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YCDOE_PPT_July2014 (4).potx" id="{7DE8C774-AB82-4D56-9386-796E98412634}" vid="{A159373F-CB86-4DF3-B710-BE088E7D20C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58651829151746B91265B422D85AEE" ma:contentTypeVersion="8" ma:contentTypeDescription="Create a new document." ma:contentTypeScope="" ma:versionID="364f045029eaf0ba81064c2652cf6aa4">
  <xsd:schema xmlns:xsd="http://www.w3.org/2001/XMLSchema" xmlns:xs="http://www.w3.org/2001/XMLSchema" xmlns:p="http://schemas.microsoft.com/office/2006/metadata/properties" xmlns:ns3="99747b61-9d3c-42cf-be80-820843466aa7" xmlns:ns4="7c8c6ed9-0c0d-4d15-acce-002b65ed9056" targetNamespace="http://schemas.microsoft.com/office/2006/metadata/properties" ma:root="true" ma:fieldsID="d8c1d25d38c2ae0b37b6764fe662cd7b" ns3:_="" ns4:_="">
    <xsd:import namespace="99747b61-9d3c-42cf-be80-820843466aa7"/>
    <xsd:import namespace="7c8c6ed9-0c0d-4d15-acce-002b65ed905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747b61-9d3c-42cf-be80-820843466aa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8c6ed9-0c0d-4d15-acce-002b65ed905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CF51B3-593F-4F5C-8FEC-5D170A07F3CA}">
  <ds:schemaRefs>
    <ds:schemaRef ds:uri="7c8c6ed9-0c0d-4d15-acce-002b65ed9056"/>
    <ds:schemaRef ds:uri="99747b61-9d3c-42cf-be80-820843466a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4623226-420B-4FDD-9DA0-2EE25B8814D7}">
  <ds:schemaRefs>
    <ds:schemaRef ds:uri="99747b61-9d3c-42cf-be80-820843466aa7"/>
    <ds:schemaRef ds:uri="7c8c6ed9-0c0d-4d15-acce-002b65ed9056"/>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http://purl.org/dc/dcmitype/"/>
  </ds:schemaRefs>
</ds:datastoreItem>
</file>

<file path=customXml/itemProps3.xml><?xml version="1.0" encoding="utf-8"?>
<ds:datastoreItem xmlns:ds="http://schemas.openxmlformats.org/officeDocument/2006/customXml" ds:itemID="{974E12B3-BA55-459F-9BF3-A1F1ABE20F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nycdoe_powerpoint_template</Template>
  <TotalTime>713</TotalTime>
  <Words>8205</Words>
  <Application>Microsoft Office PowerPoint</Application>
  <PresentationFormat>On-screen Show (4:3)</PresentationFormat>
  <Paragraphs>696</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Times</vt:lpstr>
      <vt:lpstr>Wingdings</vt:lpstr>
      <vt:lpstr>Blank Presentation</vt:lpstr>
      <vt:lpstr>School Budgets SY 2023-2024</vt:lpstr>
      <vt:lpstr>Agenda</vt:lpstr>
      <vt:lpstr>Where can I find information about my school’s budget?</vt:lpstr>
      <vt:lpstr>Where Does Our Funding Come From?</vt:lpstr>
      <vt:lpstr>How Is NYC Public Schools’ Budget Spent?</vt:lpstr>
      <vt:lpstr>District 28 2022-2023 School Budgets</vt:lpstr>
      <vt:lpstr>Who decides how the money is spent at the school level? </vt:lpstr>
      <vt:lpstr>What is Fair Student Funding (FSF)?</vt:lpstr>
      <vt:lpstr>Fair Student Funding: How Does it Work?</vt:lpstr>
      <vt:lpstr>SY 2022-2023 Fair Student Funding Weights</vt:lpstr>
      <vt:lpstr>How The FSF Weights Work – If the Per Capita Were $1</vt:lpstr>
      <vt:lpstr>MOVING FORWARD – </vt:lpstr>
      <vt:lpstr>Improving Fair Student Funding (FSF) (1 of 2)</vt:lpstr>
      <vt:lpstr>Improving Fair Student Funding (FSF) (2 of 2)</vt:lpstr>
      <vt:lpstr>The Chancellor Has Accepted, and Is Proposing, The Following Recommendations from the Working Group:</vt:lpstr>
      <vt:lpstr>The Chancellor Has Also Accepted Additional Recommendations from the Working Group Which Do Not Directly Impact Fair Student Funding Weights</vt:lpstr>
      <vt:lpstr>SY 2023-2024 Proposed Fair Student Funding Weights</vt:lpstr>
      <vt:lpstr>School Budgeting Timeline</vt:lpstr>
      <vt:lpstr>Future Changes &amp; Feedback</vt:lpstr>
      <vt:lpstr>QUESTIONS?</vt:lpstr>
      <vt:lpstr>More Information Is Available Online About:  Fair Student Funding, School Budgets, and the FSF Working Group </vt:lpstr>
    </vt:vector>
  </TitlesOfParts>
  <Company>NYCDoE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 Student Funding Budget</dc:title>
  <dc:creator>Lisa Nielsen</dc:creator>
  <cp:lastModifiedBy>Khan Rana</cp:lastModifiedBy>
  <cp:revision>12</cp:revision>
  <cp:lastPrinted>2008-01-03T18:37:24Z</cp:lastPrinted>
  <dcterms:created xsi:type="dcterms:W3CDTF">2019-08-14T16:16:31Z</dcterms:created>
  <dcterms:modified xsi:type="dcterms:W3CDTF">2023-01-31T17:30:44Z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0x0101002158651829151746B91265B422D85AEE</vt:lpwstr>
  </property>
</Properties>
</file>